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pic>
        <p:nvPicPr>
          <p:cNvPr id="8" name="Picture 7" descr="sm_boo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202D7F7F-3C33-4ED0-AA6F-5C76FB979253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FE53879A-1B5E-4F87-944E-672B3B6F4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143139"/>
          </a:xfrm>
        </p:spPr>
        <p:txBody>
          <a:bodyPr/>
          <a:lstStyle/>
          <a:p>
            <a:r>
              <a:rPr lang="uk-UA" dirty="0" smtClean="0"/>
              <a:t>Слово – найменша одиниця мови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91332"/>
          </a:xfrm>
        </p:spPr>
        <p:txBody>
          <a:bodyPr>
            <a:noAutofit/>
          </a:bodyPr>
          <a:lstStyle/>
          <a:p>
            <a:r>
              <a:rPr lang="uk-UA" sz="2800" dirty="0" smtClean="0"/>
              <a:t>Сукупність усіх слів, які є в мові складають її лексику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Слова за </a:t>
            </a:r>
            <a:r>
              <a:rPr lang="ru-RU" sz="2800" dirty="0" err="1" smtClean="0"/>
              <a:t>різними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згрупувати</a:t>
            </a:r>
            <a:r>
              <a:rPr lang="ru-RU" sz="2800" dirty="0" smtClean="0"/>
              <a:t> так: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32500" lnSpcReduction="20000"/>
          </a:bodyPr>
          <a:lstStyle/>
          <a:p>
            <a:r>
              <a:rPr lang="ru-RU" sz="4800" b="1" dirty="0" smtClean="0"/>
              <a:t>за </a:t>
            </a:r>
            <a:r>
              <a:rPr lang="ru-RU" sz="4800" b="1" dirty="0" err="1" smtClean="0"/>
              <a:t>походженням</a:t>
            </a:r>
            <a:endParaRPr lang="ru-RU" sz="4800" b="1" dirty="0" smtClean="0"/>
          </a:p>
          <a:p>
            <a:pPr lvl="1"/>
            <a:r>
              <a:rPr lang="ru-RU" sz="4800" dirty="0" smtClean="0"/>
              <a:t>активного </a:t>
            </a:r>
            <a:r>
              <a:rPr lang="ru-RU" sz="4800" dirty="0" err="1" smtClean="0"/>
              <a:t>вжитку</a:t>
            </a:r>
            <a:endParaRPr lang="ru-RU" sz="4800" dirty="0" smtClean="0"/>
          </a:p>
          <a:p>
            <a:pPr lvl="1"/>
            <a:r>
              <a:rPr lang="ru-RU" sz="4800" dirty="0" err="1" smtClean="0"/>
              <a:t>застарілі</a:t>
            </a:r>
            <a:endParaRPr lang="ru-RU" sz="4800" dirty="0" smtClean="0"/>
          </a:p>
          <a:p>
            <a:r>
              <a:rPr lang="ru-RU" sz="4800" b="1" dirty="0" smtClean="0"/>
              <a:t>за </a:t>
            </a:r>
            <a:r>
              <a:rPr lang="ru-RU" sz="4800" b="1" dirty="0" err="1" smtClean="0"/>
              <a:t>активністю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вживання</a:t>
            </a:r>
            <a:endParaRPr lang="ru-RU" sz="4800" b="1" dirty="0" smtClean="0"/>
          </a:p>
          <a:p>
            <a:pPr lvl="1"/>
            <a:r>
              <a:rPr lang="ru-RU" sz="4800" dirty="0" err="1" smtClean="0"/>
              <a:t>загальновживані</a:t>
            </a:r>
            <a:endParaRPr lang="ru-RU" sz="4800" dirty="0" smtClean="0"/>
          </a:p>
          <a:p>
            <a:pPr lvl="1">
              <a:buFont typeface="Wingdings" pitchFamily="2" charset="2"/>
              <a:buChar char="§"/>
            </a:pPr>
            <a:r>
              <a:rPr lang="ru-RU" sz="4800" dirty="0" err="1" smtClean="0"/>
              <a:t>незагальновживані</a:t>
            </a:r>
            <a:endParaRPr lang="ru-RU" sz="4800" dirty="0" smtClean="0"/>
          </a:p>
          <a:p>
            <a:r>
              <a:rPr lang="ru-RU" sz="4800" b="1" dirty="0" smtClean="0"/>
              <a:t>за сферою </a:t>
            </a:r>
            <a:r>
              <a:rPr lang="ru-RU" sz="4800" b="1" dirty="0" err="1" smtClean="0"/>
              <a:t>вживання</a:t>
            </a:r>
            <a:endParaRPr lang="ru-RU" sz="4800" b="1" dirty="0" smtClean="0"/>
          </a:p>
          <a:p>
            <a:pPr lvl="1"/>
            <a:r>
              <a:rPr lang="ru-RU" sz="4800" dirty="0" smtClean="0"/>
              <a:t> </a:t>
            </a:r>
            <a:r>
              <a:rPr lang="ru-RU" sz="4800" dirty="0" err="1" smtClean="0"/>
              <a:t>літературні</a:t>
            </a:r>
            <a:r>
              <a:rPr lang="ru-RU" sz="4800" dirty="0" smtClean="0"/>
              <a:t> </a:t>
            </a:r>
          </a:p>
          <a:p>
            <a:pPr lvl="1"/>
            <a:r>
              <a:rPr lang="ru-RU" sz="4800" dirty="0" smtClean="0"/>
              <a:t> </a:t>
            </a:r>
            <a:r>
              <a:rPr lang="ru-RU" sz="4800" dirty="0" err="1" smtClean="0"/>
              <a:t>діалектні</a:t>
            </a:r>
            <a:endParaRPr lang="ru-RU" sz="4800" dirty="0" smtClean="0"/>
          </a:p>
          <a:p>
            <a:pPr lvl="1"/>
            <a:r>
              <a:rPr lang="ru-RU" sz="4800" dirty="0" err="1" smtClean="0"/>
              <a:t>професійні</a:t>
            </a:r>
            <a:endParaRPr lang="ru-RU" sz="4800" dirty="0" smtClean="0"/>
          </a:p>
          <a:p>
            <a:r>
              <a:rPr lang="ru-RU" sz="4800" b="1" dirty="0" smtClean="0"/>
              <a:t>за </a:t>
            </a:r>
            <a:r>
              <a:rPr lang="ru-RU" sz="4800" b="1" dirty="0" err="1" smtClean="0"/>
              <a:t>значенням</a:t>
            </a:r>
            <a:endParaRPr lang="uk-UA" sz="4800" dirty="0" smtClean="0"/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ru-RU" sz="4800" dirty="0" smtClean="0"/>
              <a:t>         </a:t>
            </a:r>
            <a:r>
              <a:rPr lang="ru-RU" sz="4800" dirty="0" err="1" smtClean="0"/>
              <a:t>однозначні</a:t>
            </a:r>
            <a:endParaRPr lang="ru-RU" sz="4800" dirty="0" smtClean="0"/>
          </a:p>
          <a:p>
            <a:pPr lvl="1">
              <a:buClr>
                <a:srgbClr val="FFC000"/>
              </a:buClr>
              <a:buFont typeface="Wingdings" pitchFamily="2" charset="2"/>
              <a:buChar char="§"/>
            </a:pPr>
            <a:r>
              <a:rPr lang="ru-RU" sz="4800" dirty="0" smtClean="0"/>
              <a:t>  </a:t>
            </a:r>
            <a:r>
              <a:rPr lang="ru-RU" sz="4800" dirty="0" err="1" smtClean="0"/>
              <a:t>багатозначні</a:t>
            </a:r>
            <a:endParaRPr lang="ru-RU" sz="4800" dirty="0" smtClean="0"/>
          </a:p>
          <a:p>
            <a:pPr lvl="1">
              <a:buClr>
                <a:srgbClr val="FFC000"/>
              </a:buClr>
              <a:buFont typeface="Wingdings" pitchFamily="2" charset="2"/>
              <a:buChar char="§"/>
            </a:pPr>
            <a:r>
              <a:rPr lang="ru-RU" sz="4800" dirty="0" smtClean="0"/>
              <a:t>  </a:t>
            </a:r>
            <a:r>
              <a:rPr lang="ru-RU" sz="4800" dirty="0" err="1" smtClean="0"/>
              <a:t>синоніми</a:t>
            </a:r>
            <a:r>
              <a:rPr lang="ru-RU" sz="4800" dirty="0" smtClean="0"/>
              <a:t> (</a:t>
            </a:r>
            <a:r>
              <a:rPr lang="ru-RU" sz="4800" dirty="0" err="1" smtClean="0"/>
              <a:t>подібні</a:t>
            </a:r>
            <a:r>
              <a:rPr lang="ru-RU" sz="4800" dirty="0" smtClean="0"/>
              <a:t>)</a:t>
            </a:r>
          </a:p>
          <a:p>
            <a:pPr lvl="1">
              <a:buClr>
                <a:srgbClr val="FFC000"/>
              </a:buClr>
              <a:buFont typeface="Wingdings" pitchFamily="2" charset="2"/>
              <a:buChar char="§"/>
            </a:pPr>
            <a:r>
              <a:rPr lang="ru-RU" sz="4800" dirty="0" smtClean="0"/>
              <a:t>  </a:t>
            </a:r>
            <a:r>
              <a:rPr lang="ru-RU" sz="4800" dirty="0" err="1" smtClean="0"/>
              <a:t>антоніми</a:t>
            </a:r>
            <a:r>
              <a:rPr lang="ru-RU" sz="4800" dirty="0" smtClean="0"/>
              <a:t> (</a:t>
            </a:r>
            <a:r>
              <a:rPr lang="ru-RU" sz="4800" dirty="0" err="1" smtClean="0"/>
              <a:t>протилежні</a:t>
            </a:r>
            <a:r>
              <a:rPr lang="ru-RU" sz="4800" dirty="0" smtClean="0"/>
              <a:t>)</a:t>
            </a:r>
          </a:p>
          <a:p>
            <a:pPr lvl="1">
              <a:buClr>
                <a:srgbClr val="FFC000"/>
              </a:buClr>
              <a:buFont typeface="Wingdings" pitchFamily="2" charset="2"/>
              <a:buChar char="§"/>
            </a:pPr>
            <a:r>
              <a:rPr lang="uk-UA" sz="4800" dirty="0" smtClean="0"/>
              <a:t>  омоніми (однойменні)</a:t>
            </a:r>
          </a:p>
          <a:p>
            <a:r>
              <a:rPr lang="ru-RU" sz="4800" b="1" dirty="0" smtClean="0"/>
              <a:t>за </a:t>
            </a:r>
            <a:r>
              <a:rPr lang="ru-RU" sz="4800" b="1" dirty="0" err="1" smtClean="0"/>
              <a:t>емоційним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забарвленням</a:t>
            </a:r>
            <a:endParaRPr lang="ru-RU" sz="4800" b="1" dirty="0" smtClean="0"/>
          </a:p>
          <a:p>
            <a:pPr lvl="1"/>
            <a:r>
              <a:rPr lang="uk-UA" sz="4800" b="1" dirty="0" smtClean="0"/>
              <a:t> </a:t>
            </a:r>
            <a:r>
              <a:rPr lang="ru-RU" sz="4800" dirty="0" err="1" smtClean="0"/>
              <a:t>нейтральні</a:t>
            </a:r>
            <a:endParaRPr lang="ru-RU" sz="4800" dirty="0" smtClean="0"/>
          </a:p>
          <a:p>
            <a:pPr lvl="1"/>
            <a:r>
              <a:rPr lang="ru-RU" sz="4800" dirty="0" err="1" smtClean="0"/>
              <a:t>емоційнозабарвлені</a:t>
            </a:r>
            <a:endParaRPr lang="ru-RU" sz="4800" dirty="0" smtClean="0"/>
          </a:p>
          <a:p>
            <a:pPr lvl="1">
              <a:buNone/>
            </a:pPr>
            <a:endParaRPr lang="ru-RU" sz="3200" dirty="0" smtClean="0"/>
          </a:p>
          <a:p>
            <a:pPr lvl="1">
              <a:buFontTx/>
              <a:buChar char="-"/>
            </a:pPr>
            <a:endParaRPr lang="ru-RU" sz="3600" dirty="0" smtClean="0"/>
          </a:p>
          <a:p>
            <a:pPr lvl="1">
              <a:buNone/>
            </a:pPr>
            <a:endParaRPr lang="ru-RU" sz="3600" dirty="0" smtClean="0"/>
          </a:p>
          <a:p>
            <a:pPr lvl="1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Слово </a:t>
            </a:r>
            <a:r>
              <a:rPr lang="ru-RU" sz="3200" b="1" dirty="0" err="1" smtClean="0"/>
              <a:t>характеризується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насамперед</a:t>
            </a:r>
            <a:r>
              <a:rPr lang="ru-RU" sz="3200" b="1" dirty="0" smtClean="0"/>
              <a:t> одним </a:t>
            </a:r>
            <a:r>
              <a:rPr lang="ru-RU" sz="3200" b="1" dirty="0" err="1" smtClean="0"/>
              <a:t>чи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кількома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лексичними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значеннями</a:t>
            </a:r>
            <a:r>
              <a:rPr lang="ru-RU" sz="3200" b="1" dirty="0" smtClean="0"/>
              <a:t>.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Лексичне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слова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реальний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слово </a:t>
            </a:r>
            <a:r>
              <a:rPr lang="ru-RU" dirty="0" err="1" smtClean="0"/>
              <a:t>називає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лексичне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слова </a:t>
            </a:r>
            <a:r>
              <a:rPr lang="ru-RU" i="1" dirty="0" smtClean="0"/>
              <a:t>портрет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i="1" dirty="0" smtClean="0"/>
              <a:t> "</a:t>
            </a:r>
            <a:r>
              <a:rPr lang="ru-RU" i="1" dirty="0" err="1" smtClean="0"/>
              <a:t>зображення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опис</a:t>
            </a:r>
            <a:r>
              <a:rPr lang="ru-RU" i="1" dirty="0" smtClean="0"/>
              <a:t> </a:t>
            </a:r>
            <a:r>
              <a:rPr lang="ru-RU" i="1" dirty="0" err="1" smtClean="0"/>
              <a:t>людини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групи</a:t>
            </a:r>
            <a:r>
              <a:rPr lang="ru-RU" i="1" dirty="0" smtClean="0"/>
              <a:t> людей".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Крім</a:t>
            </a:r>
            <a:r>
              <a:rPr lang="ru-RU" b="1" dirty="0" smtClean="0"/>
              <a:t> </a:t>
            </a:r>
            <a:r>
              <a:rPr lang="ru-RU" b="1" dirty="0" err="1" smtClean="0"/>
              <a:t>лексичного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, слово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ще</a:t>
            </a:r>
            <a:r>
              <a:rPr lang="ru-RU" b="1" dirty="0" smtClean="0"/>
              <a:t> </a:t>
            </a:r>
            <a:r>
              <a:rPr lang="ru-RU" b="1" dirty="0" err="1" smtClean="0"/>
              <a:t>граматичне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err="1" smtClean="0"/>
              <a:t>Граматичне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слова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 про </a:t>
            </a:r>
            <a:r>
              <a:rPr lang="ru-RU" dirty="0" err="1" smtClean="0"/>
              <a:t>належність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слова до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про </a:t>
            </a:r>
            <a:r>
              <a:rPr lang="ru-RU" dirty="0" err="1" smtClean="0"/>
              <a:t>граматичні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форму слова (</a:t>
            </a:r>
            <a:r>
              <a:rPr lang="ru-RU" b="1" i="1" dirty="0" err="1" smtClean="0"/>
              <a:t>рід</a:t>
            </a:r>
            <a:r>
              <a:rPr lang="ru-RU" b="1" i="1" dirty="0" smtClean="0"/>
              <a:t>, число, </a:t>
            </a:r>
            <a:r>
              <a:rPr lang="ru-RU" b="1" i="1" dirty="0" err="1" smtClean="0"/>
              <a:t>відмінок</a:t>
            </a:r>
            <a:r>
              <a:rPr lang="ru-RU" b="1" i="1" dirty="0" smtClean="0"/>
              <a:t>, вид, час</a:t>
            </a:r>
            <a:r>
              <a:rPr lang="ru-RU" i="1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Autofit/>
          </a:bodyPr>
          <a:lstStyle/>
          <a:p>
            <a:r>
              <a:rPr lang="uk-UA" sz="3200" dirty="0" smtClean="0"/>
              <a:t>Лексичний склад мови постійно  змінюється: з‘являються нові слова, зникають ті, що вийшли з активного вжитку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71744"/>
            <a:ext cx="8229600" cy="35544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/>
              <a:t>Нові</a:t>
            </a:r>
            <a:r>
              <a:rPr lang="ru-RU" dirty="0" smtClean="0"/>
              <a:t> слова,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в </a:t>
            </a:r>
            <a:r>
              <a:rPr lang="ru-RU" dirty="0" err="1" smtClean="0"/>
              <a:t>мові</a:t>
            </a:r>
            <a:r>
              <a:rPr lang="ru-RU" dirty="0" smtClean="0"/>
              <a:t>,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b="1" dirty="0" err="1" smtClean="0"/>
              <a:t>неологізмами</a:t>
            </a:r>
            <a:r>
              <a:rPr lang="ru-RU" b="1" dirty="0" smtClean="0"/>
              <a:t> : </a:t>
            </a:r>
            <a:r>
              <a:rPr lang="ru-RU" i="1" dirty="0" smtClean="0"/>
              <a:t> сайт, </a:t>
            </a:r>
            <a:r>
              <a:rPr lang="ru-RU" i="1" dirty="0" err="1" smtClean="0"/>
              <a:t>пандемія</a:t>
            </a:r>
            <a:endParaRPr lang="ru-RU" b="1" dirty="0" smtClean="0"/>
          </a:p>
          <a:p>
            <a:pPr>
              <a:buNone/>
            </a:pPr>
            <a:r>
              <a:rPr lang="ru-RU" b="1" dirty="0" err="1" smtClean="0"/>
              <a:t>історизми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зникли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: </a:t>
            </a:r>
            <a:r>
              <a:rPr lang="ru-RU" i="1" dirty="0" err="1" smtClean="0"/>
              <a:t>гетьман</a:t>
            </a:r>
            <a:r>
              <a:rPr lang="ru-RU" i="1" dirty="0" smtClean="0"/>
              <a:t>, волость, </a:t>
            </a:r>
            <a:r>
              <a:rPr lang="ru-RU" i="1" dirty="0" err="1" smtClean="0"/>
              <a:t>лихвар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dirty="0" err="1" smtClean="0"/>
              <a:t>архаїзми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продовжують</a:t>
            </a:r>
            <a:r>
              <a:rPr lang="ru-RU" dirty="0" smtClean="0"/>
              <a:t> </a:t>
            </a:r>
            <a:r>
              <a:rPr lang="ru-RU" dirty="0" err="1" smtClean="0"/>
              <a:t>існувати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форма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застаріла</a:t>
            </a:r>
            <a:r>
              <a:rPr lang="ru-RU" dirty="0" smtClean="0"/>
              <a:t>: </a:t>
            </a:r>
            <a:r>
              <a:rPr lang="ru-RU" i="1" dirty="0" smtClean="0"/>
              <a:t>враг- ворог, град- </a:t>
            </a:r>
            <a:r>
              <a:rPr lang="ru-RU" i="1" dirty="0" err="1" smtClean="0"/>
              <a:t>місто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368544"/>
          </a:xfrm>
        </p:spPr>
        <p:txBody>
          <a:bodyPr>
            <a:normAutofit/>
          </a:bodyPr>
          <a:lstStyle/>
          <a:p>
            <a:r>
              <a:rPr lang="uk-UA" dirty="0" smtClean="0"/>
              <a:t>Мова, у якій перестають з'являтися нові слова, стає мертвою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689648"/>
            <a:ext cx="2835696" cy="283569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2852936"/>
            <a:ext cx="56166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>
                <a:solidFill>
                  <a:srgbClr val="FF0000"/>
                </a:solidFill>
                <a:latin typeface="Monotype Corsiva" pitchFamily="66" charset="0"/>
              </a:rPr>
              <a:t>Дякую за увагу!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 algn="r"/>
            <a:r>
              <a:rPr lang="uk-UA" dirty="0">
                <a:latin typeface="Monotype Corsiva" pitchFamily="66" charset="0"/>
              </a:rPr>
              <a:t>Гавронська Галина Вікторівна</a:t>
            </a:r>
          </a:p>
          <a:p>
            <a:pPr algn="r"/>
            <a:r>
              <a:rPr lang="uk-UA" dirty="0">
                <a:latin typeface="Monotype Corsiva" pitchFamily="66" charset="0"/>
              </a:rPr>
              <a:t>Вчитель української мови та літератури</a:t>
            </a:r>
          </a:p>
          <a:p>
            <a:pPr algn="r"/>
            <a:r>
              <a:rPr lang="uk-UA" dirty="0" err="1">
                <a:latin typeface="Monotype Corsiva" pitchFamily="66" charset="0"/>
              </a:rPr>
              <a:t>Кам'яногребельського</a:t>
            </a:r>
            <a:r>
              <a:rPr lang="uk-UA" dirty="0">
                <a:latin typeface="Monotype Corsiva" pitchFamily="66" charset="0"/>
              </a:rPr>
              <a:t> НВК</a:t>
            </a:r>
            <a:endParaRPr lang="ru-RU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512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TS010352480</Template>
  <TotalTime>111</TotalTime>
  <Words>262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Student presentation</vt:lpstr>
      <vt:lpstr>Слово – найменша одиниця мови</vt:lpstr>
      <vt:lpstr>Слова за різними ознаками можна згрупувати так:</vt:lpstr>
      <vt:lpstr>Слово характеризується насамперед одним чи кількома лексичними значеннями. </vt:lpstr>
      <vt:lpstr>Крім лексичного значення, слово має ще граматичне значення. </vt:lpstr>
      <vt:lpstr>Лексичний склад мови постійно  змінюється: з‘являються нові слова, зникають ті, що вийшли з активного вжитку</vt:lpstr>
      <vt:lpstr>Мова, у якій перестають з'являтися нові слова, стає мертвою</vt:lpstr>
      <vt:lpstr>Презентация PowerPoint</vt:lpstr>
    </vt:vector>
  </TitlesOfParts>
  <Company>WolfishLair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Слово – найменша одиниця мовлення</dc:title>
  <dc:creator>Grey Wolf</dc:creator>
  <cp:lastModifiedBy>Admin</cp:lastModifiedBy>
  <cp:revision>17</cp:revision>
  <dcterms:created xsi:type="dcterms:W3CDTF">2009-11-12T19:07:47Z</dcterms:created>
  <dcterms:modified xsi:type="dcterms:W3CDTF">2014-01-10T08:58:30Z</dcterms:modified>
</cp:coreProperties>
</file>