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  <a:srgbClr val="008000"/>
    <a:srgbClr val="00FF00"/>
    <a:srgbClr val="66FFFF"/>
    <a:srgbClr val="DD61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839F-4570-4D00-9E2D-A6671F424044}" type="datetimeFigureOut">
              <a:rPr lang="ru-RU" smtClean="0"/>
              <a:pPr/>
              <a:t>12.10.2011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F2A1-9F09-497B-ADA9-4561D222B2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52743" y="2652983"/>
            <a:ext cx="3681304" cy="237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072430" y="221453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072430" y="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 rot="16200000">
            <a:off x="5929322" y="400048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 rot="16200000">
            <a:off x="1928794" y="400048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l="14844" t="2869" b="21311"/>
          <a:stretch>
            <a:fillRect/>
          </a:stretch>
        </p:blipFill>
        <p:spPr bwMode="auto">
          <a:xfrm>
            <a:off x="2357422" y="2071678"/>
            <a:ext cx="519114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643314"/>
            <a:ext cx="6400800" cy="2160240"/>
          </a:xfr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800000"/>
                </a:solidFill>
                <a:latin typeface="Century Schoolbook" pitchFamily="18" charset="0"/>
              </a:rPr>
              <a:t>Складносурядне речення, його будова і засоби зв'язку </a:t>
            </a:r>
            <a:r>
              <a:rPr lang="uk-UA" b="1" dirty="0" smtClean="0">
                <a:solidFill>
                  <a:srgbClr val="800000"/>
                </a:solidFill>
                <a:latin typeface="Century Schoolbook" pitchFamily="18" charset="0"/>
              </a:rPr>
              <a:t>в </a:t>
            </a:r>
            <a:r>
              <a:rPr lang="uk-UA" b="1" dirty="0" smtClean="0">
                <a:solidFill>
                  <a:srgbClr val="800000"/>
                </a:solidFill>
                <a:latin typeface="Century Schoolbook" pitchFamily="18" charset="0"/>
              </a:rPr>
              <a:t>ньому</a:t>
            </a:r>
            <a:endParaRPr lang="ru-RU" b="1" dirty="0">
              <a:solidFill>
                <a:srgbClr val="800000"/>
              </a:solidFill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Складне</a:t>
            </a:r>
            <a:r>
              <a:rPr lang="uk-UA" sz="7200" b="1" dirty="0" smtClean="0"/>
              <a:t> </a:t>
            </a:r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речення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лакати , малюнки, репродукції\плакати\різні плакати\4ac50393d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2871779" cy="27109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147248" cy="2235692"/>
          </a:xfrm>
          <a:gradFill>
            <a:gsLst>
              <a:gs pos="0">
                <a:srgbClr val="FF6600">
                  <a:alpha val="36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Century Schoolbook" pitchFamily="18" charset="0"/>
              </a:rPr>
              <a:t>        </a:t>
            </a:r>
            <a:r>
              <a:rPr lang="uk-UA" sz="2800" dirty="0" smtClean="0">
                <a:solidFill>
                  <a:srgbClr val="FF0000"/>
                </a:solidFill>
                <a:latin typeface="Century Schoolbook" pitchFamily="18" charset="0"/>
              </a:rPr>
              <a:t>Складносурядним</a:t>
            </a:r>
            <a:r>
              <a:rPr lang="uk-UA" sz="2800" dirty="0" smtClean="0">
                <a:solidFill>
                  <a:srgbClr val="800000"/>
                </a:solidFill>
                <a:latin typeface="Century Schoolbook" pitchFamily="18" charset="0"/>
              </a:rPr>
              <a:t> називається речення,  предикативні  частини якого синтаксично рівноправні і поєднані між собою інтонацією та сполучниками сурядності.</a:t>
            </a:r>
            <a:endParaRPr lang="ru-RU" sz="2800" dirty="0">
              <a:solidFill>
                <a:srgbClr val="800000"/>
              </a:solidFill>
              <a:latin typeface="Century Schoolbook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45224"/>
            <a:ext cx="3008313" cy="68093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571472" y="3214686"/>
            <a:ext cx="8280920" cy="3240360"/>
          </a:xfrm>
          <a:prstGeom prst="cloudCallout">
            <a:avLst>
              <a:gd name="adj1" fmla="val 19106"/>
              <a:gd name="adj2" fmla="val -612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i="1" dirty="0" smtClean="0">
                <a:latin typeface="Century Schoolbook" pitchFamily="18" charset="0"/>
              </a:rPr>
              <a:t>        Темно-зеленії  </a:t>
            </a:r>
            <a:r>
              <a:rPr lang="uk-UA" sz="2800" i="1" u="sng" dirty="0" smtClean="0"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садки </a:t>
            </a:r>
            <a:r>
              <a:rPr lang="uk-UA" sz="2800" i="1" u="dbl" dirty="0" smtClean="0"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дрімають </a:t>
            </a:r>
            <a:r>
              <a:rPr lang="uk-UA" sz="2800" i="1" dirty="0" smtClean="0">
                <a:latin typeface="Century Schoolbook" pitchFamily="18" charset="0"/>
              </a:rPr>
              <a:t>вже без  плоду, і тихо </a:t>
            </a:r>
            <a:r>
              <a:rPr lang="uk-UA" sz="2800" i="1" u="dbl" dirty="0" smtClean="0"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гріються</a:t>
            </a:r>
            <a:r>
              <a:rPr lang="uk-UA" sz="2800" i="1" dirty="0" smtClean="0">
                <a:latin typeface="Century Schoolbook" pitchFamily="18" charset="0"/>
              </a:rPr>
              <a:t> </a:t>
            </a:r>
            <a:r>
              <a:rPr lang="uk-UA" sz="2800" i="1" u="sng" dirty="0" smtClean="0"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хатки</a:t>
            </a:r>
            <a:r>
              <a:rPr lang="uk-UA" sz="2800" i="1" dirty="0" smtClean="0">
                <a:latin typeface="Century Schoolbook" pitchFamily="18" charset="0"/>
              </a:rPr>
              <a:t>, і </a:t>
            </a:r>
            <a:r>
              <a:rPr lang="uk-UA" sz="2800" i="1" u="sng" dirty="0" smtClean="0"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верби  </a:t>
            </a:r>
            <a:r>
              <a:rPr lang="uk-UA" sz="2800" i="1" u="dbl" dirty="0" smtClean="0"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гнуться</a:t>
            </a:r>
            <a:r>
              <a:rPr lang="uk-UA" sz="2800" i="1" dirty="0" smtClean="0">
                <a:latin typeface="Century Schoolbook" pitchFamily="18" charset="0"/>
              </a:rPr>
              <a:t> в </a:t>
            </a:r>
            <a:r>
              <a:rPr lang="uk-UA" sz="2800" i="1" dirty="0" smtClean="0">
                <a:latin typeface="Century Schoolbook" pitchFamily="18" charset="0"/>
              </a:rPr>
              <a:t>воду</a:t>
            </a:r>
            <a:r>
              <a:rPr lang="uk-UA" i="1" dirty="0" smtClean="0">
                <a:latin typeface="Century Schoolbook" pitchFamily="18" charset="0"/>
              </a:rPr>
              <a:t> </a:t>
            </a:r>
            <a:r>
              <a:rPr lang="uk-UA" sz="2400" i="1" dirty="0" smtClean="0">
                <a:latin typeface="Century Schoolbook" pitchFamily="18" charset="0"/>
              </a:rPr>
              <a:t>(</a:t>
            </a:r>
            <a:r>
              <a:rPr lang="uk-UA" sz="2400" i="1" dirty="0" smtClean="0">
                <a:latin typeface="Century Schoolbook" pitchFamily="18" charset="0"/>
              </a:rPr>
              <a:t>І. Франко</a:t>
            </a:r>
            <a:r>
              <a:rPr lang="uk-UA" sz="2400" i="1" dirty="0" smtClean="0">
                <a:latin typeface="Century Schoolbook" pitchFamily="18" charset="0"/>
              </a:rPr>
              <a:t>).</a:t>
            </a:r>
            <a:endParaRPr lang="ru-RU" sz="2400" i="1" dirty="0">
              <a:latin typeface="Century Schoolbook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5643578"/>
            <a:ext cx="7776864" cy="100811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Century Schoolbook" pitchFamily="18" charset="0"/>
              </a:rPr>
              <a:t>[     ],</a:t>
            </a:r>
            <a:r>
              <a:rPr lang="ru-RU" sz="4000" b="1" dirty="0" err="1" smtClean="0">
                <a:latin typeface="Century Schoolbook" pitchFamily="18" charset="0"/>
              </a:rPr>
              <a:t>і</a:t>
            </a:r>
            <a:r>
              <a:rPr lang="ru-RU" sz="4000" b="1" dirty="0" smtClean="0">
                <a:latin typeface="Century Schoolbook" pitchFamily="18" charset="0"/>
              </a:rPr>
              <a:t> [   ], </a:t>
            </a:r>
            <a:r>
              <a:rPr lang="ru-RU" sz="4000" b="1" dirty="0" err="1" smtClean="0">
                <a:latin typeface="Century Schoolbook" pitchFamily="18" charset="0"/>
              </a:rPr>
              <a:t>і</a:t>
            </a:r>
            <a:r>
              <a:rPr lang="ru-RU" sz="4000" b="1" dirty="0" smtClean="0">
                <a:latin typeface="Century Schoolbook" pitchFamily="18" charset="0"/>
              </a:rPr>
              <a:t> [   ].</a:t>
            </a:r>
            <a:endParaRPr lang="ru-RU" sz="4000" b="1" dirty="0">
              <a:latin typeface="Century Schoolbook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072430" y="221453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D:\Плакати , малюнки, репродукції\orn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07803" y="3984674"/>
            <a:ext cx="4320480" cy="9048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D:\Плакати , малюнки, репродукції\orn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3125"/>
            <a:ext cx="4320480" cy="9048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D:\Кабінет\КАБІНЕТ1\КАБІНЕТ\fotoLittl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08699"/>
            <a:ext cx="5040559" cy="574463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1715790"/>
          </a:xfrm>
          <a:gradFill flip="none" rotWithShape="1">
            <a:gsLst>
              <a:gs pos="35000">
                <a:schemeClr val="accent2">
                  <a:lumMod val="50000"/>
                  <a:alpha val="63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   Засоби зв'язку у складносурядному реченні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83568" y="2060848"/>
            <a:ext cx="720080" cy="648072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2643182"/>
            <a:ext cx="2143108" cy="165561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Інтонація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9552" y="3833664"/>
            <a:ext cx="3240360" cy="302433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</a:rPr>
              <a:t>Сполучники сурядності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Schoolbook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555776" y="2060848"/>
            <a:ext cx="792088" cy="1440160"/>
          </a:xfrm>
          <a:prstGeom prst="downArrow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332656"/>
            <a:ext cx="4032448" cy="1800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Єднальні: і,й, та (і), притому, причому, також.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2492896"/>
            <a:ext cx="4032448" cy="1800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Протиставні: а, але, та (але), проте, а проте,  зате, однак.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4725144"/>
            <a:ext cx="4032448" cy="1800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Розділові : або, чи, або…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або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,  чи…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чи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,  то…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то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, чи то…чи то, не то…не то, хоч…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хоч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915816" y="1772816"/>
            <a:ext cx="1728192" cy="22322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91880" y="3645026"/>
            <a:ext cx="1152128" cy="8640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6"/>
          </p:cNvCxnSpPr>
          <p:nvPr/>
        </p:nvCxnSpPr>
        <p:spPr>
          <a:xfrm flipV="1">
            <a:off x="3779912" y="5301208"/>
            <a:ext cx="864096" cy="4462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 l="65915" t="500" r="4244" b="2000"/>
          <a:stretch>
            <a:fillRect/>
          </a:stretch>
        </p:blipFill>
        <p:spPr bwMode="auto">
          <a:xfrm rot="5400000">
            <a:off x="6143636" y="400048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65915" t="500" r="4244" b="2000"/>
          <a:stretch>
            <a:fillRect/>
          </a:stretch>
        </p:blipFill>
        <p:spPr bwMode="auto">
          <a:xfrm rot="5400000">
            <a:off x="1928794" y="400048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71546"/>
            <a:ext cx="3495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14348" y="357166"/>
            <a:ext cx="7786742" cy="857256"/>
          </a:xfrm>
          <a:prstGeom prst="rect">
            <a:avLst/>
          </a:prstGeom>
          <a:gradFill>
            <a:gsLst>
              <a:gs pos="0">
                <a:srgbClr val="00FF00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Century Schoolbook" pitchFamily="18" charset="0"/>
              </a:rPr>
              <a:t>Розрізняй</a:t>
            </a:r>
            <a:endParaRPr lang="uk-UA" sz="4000" b="1" dirty="0">
              <a:latin typeface="Century Schoolbook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28794" y="1214422"/>
            <a:ext cx="857256" cy="92869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елка вниз 3"/>
          <p:cNvSpPr/>
          <p:nvPr/>
        </p:nvSpPr>
        <p:spPr>
          <a:xfrm>
            <a:off x="6000760" y="1214422"/>
            <a:ext cx="857256" cy="92869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Выноска-облако 7"/>
          <p:cNvSpPr/>
          <p:nvPr/>
        </p:nvSpPr>
        <p:spPr>
          <a:xfrm>
            <a:off x="142844" y="3714752"/>
            <a:ext cx="4286280" cy="2928958"/>
          </a:xfrm>
          <a:prstGeom prst="cloudCallout">
            <a:avLst>
              <a:gd name="adj1" fmla="val 16613"/>
              <a:gd name="adj2" fmla="val -701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Запахло  </a:t>
            </a:r>
            <a:r>
              <a:rPr lang="uk-UA" b="1" i="1" u="dashLong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квітами 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мені, </a:t>
            </a:r>
            <a:r>
              <a:rPr lang="uk-UA" b="1" i="1" u="dashLong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криницею 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живою, </a:t>
            </a:r>
            <a:r>
              <a:rPr lang="uk-UA" b="1" i="1" dirty="0" smtClean="0">
                <a:solidFill>
                  <a:srgbClr val="C00000"/>
                </a:solidFill>
                <a:latin typeface="Century Schoolbook" pitchFamily="18" charset="0"/>
              </a:rPr>
              <a:t>і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uk-UA" b="1" i="1" u="dashLongHeavy" dirty="0" err="1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скалком</a:t>
            </a:r>
            <a:r>
              <a:rPr lang="uk-UA" b="1" i="1" u="dashLong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 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сонця на стіні, </a:t>
            </a:r>
            <a:r>
              <a:rPr lang="uk-UA" b="1" i="1" dirty="0" smtClean="0">
                <a:solidFill>
                  <a:srgbClr val="C00000"/>
                </a:solidFill>
                <a:latin typeface="Century Schoolbook" pitchFamily="18" charset="0"/>
              </a:rPr>
              <a:t>і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 щедрою </a:t>
            </a:r>
            <a:r>
              <a:rPr lang="uk-UA" b="1" i="1" u="dashLong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весною 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(В.Стус).</a:t>
            </a:r>
            <a:endParaRPr lang="uk-UA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2143116"/>
            <a:ext cx="3571900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Складносурядні речення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2143116"/>
            <a:ext cx="3571900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Речення із однорідними членами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714876" y="3786190"/>
            <a:ext cx="4286280" cy="2928958"/>
          </a:xfrm>
          <a:prstGeom prst="cloudCallout">
            <a:avLst>
              <a:gd name="adj1" fmla="val 16840"/>
              <a:gd name="adj2" fmla="val -715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i="1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Пройшла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uk-UA" b="1" i="1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гроза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, і </a:t>
            </a:r>
            <a:r>
              <a:rPr lang="uk-UA" b="1" i="1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ніч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uk-UA" b="1" i="1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промчала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, і знову </a:t>
            </a:r>
            <a:r>
              <a:rPr lang="uk-UA" b="1" i="1" u="heavy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день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uk-UA" b="1" i="1" u="dbl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Century Schoolbook" pitchFamily="18" charset="0"/>
              </a:rPr>
              <a:t>шумить</a:t>
            </a:r>
            <a:r>
              <a:rPr lang="uk-UA" b="1" i="1" dirty="0" smtClean="0">
                <a:solidFill>
                  <a:schemeClr val="tx1"/>
                </a:solidFill>
                <a:latin typeface="Century Schoolbook" pitchFamily="18" charset="0"/>
              </a:rPr>
              <a:t> кругом (В.Сосюра).</a:t>
            </a:r>
            <a:endParaRPr lang="uk-UA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3" name="Picture 3" descr="D:\Плакати , малюнки, репродукції\uzor_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752524">
            <a:off x="258880" y="1146513"/>
            <a:ext cx="1451292" cy="1368361"/>
          </a:xfrm>
          <a:prstGeom prst="rect">
            <a:avLst/>
          </a:prstGeom>
          <a:noFill/>
        </p:spPr>
      </p:pic>
      <p:pic>
        <p:nvPicPr>
          <p:cNvPr id="14" name="Picture 3" descr="D:\Плакати , малюнки, репродукції\uzor_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561582">
            <a:off x="7569574" y="931572"/>
            <a:ext cx="1398455" cy="131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119" r="20329"/>
          <a:stretch>
            <a:fillRect/>
          </a:stretch>
        </p:blipFill>
        <p:spPr bwMode="auto">
          <a:xfrm>
            <a:off x="357158" y="0"/>
            <a:ext cx="71437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14348" y="214290"/>
            <a:ext cx="7858180" cy="1285884"/>
          </a:xfrm>
          <a:prstGeom prst="roundRect">
            <a:avLst/>
          </a:prstGeom>
          <a:gradFill>
            <a:gsLst>
              <a:gs pos="46000">
                <a:srgbClr val="008000">
                  <a:alpha val="7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Century Schoolbook" pitchFamily="18" charset="0"/>
              </a:rPr>
              <a:t>Смислові зв’язки між частинами складносурядного речення</a:t>
            </a:r>
            <a:endParaRPr lang="uk-UA" sz="3200" b="1" dirty="0">
              <a:latin typeface="Century Schoolbook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28596" y="1857364"/>
            <a:ext cx="1000132" cy="471490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У реченнях з єднальними сполучниками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428728" y="2071678"/>
            <a:ext cx="1071570" cy="7858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1428728" y="3643314"/>
            <a:ext cx="1071570" cy="7858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1428728" y="5357826"/>
            <a:ext cx="1071570" cy="7858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571736" y="1714488"/>
            <a:ext cx="5857916" cy="135732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entury Schoolbook" pitchFamily="18" charset="0"/>
              </a:rPr>
              <a:t>Одночасність дій або станів:  </a:t>
            </a:r>
          </a:p>
          <a:p>
            <a:pPr algn="ctr"/>
            <a:r>
              <a:rPr lang="uk-UA" b="1" i="1" dirty="0" smtClean="0">
                <a:latin typeface="Century Schoolbook" pitchFamily="18" charset="0"/>
              </a:rPr>
              <a:t>Повітря тремтить від спеки, і в синім мареві  танцюють далекі тополі (М.Коцюбинський).</a:t>
            </a:r>
            <a:endParaRPr lang="uk-UA" b="1" i="1" dirty="0">
              <a:latin typeface="Century Schoolbook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571736" y="3429000"/>
            <a:ext cx="5857916" cy="1357322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entury Schoolbook" pitchFamily="18" charset="0"/>
              </a:rPr>
              <a:t>Послідовність дій або станів:</a:t>
            </a:r>
          </a:p>
          <a:p>
            <a:pPr algn="ctr"/>
            <a:r>
              <a:rPr lang="uk-UA" b="1" i="1" dirty="0" smtClean="0">
                <a:latin typeface="Century Schoolbook" pitchFamily="18" charset="0"/>
              </a:rPr>
              <a:t>День спадає,  і рожевий вечір тихою млою спускається на землю (Олександр Олесь).</a:t>
            </a:r>
            <a:endParaRPr lang="uk-UA" b="1" i="1" dirty="0">
              <a:latin typeface="Century Schoolbook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571736" y="5143512"/>
            <a:ext cx="5857916" cy="157163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FF0000"/>
                </a:solidFill>
                <a:latin typeface="Century Schoolbook" pitchFamily="18" charset="0"/>
              </a:rPr>
              <a:t>Причиново</a:t>
            </a:r>
            <a:r>
              <a:rPr lang="uk-UA" sz="2000" b="1" dirty="0" smtClean="0">
                <a:solidFill>
                  <a:srgbClr val="FF0000"/>
                </a:solidFill>
                <a:latin typeface="Century Schoolbook" pitchFamily="18" charset="0"/>
              </a:rPr>
              <a:t> - наслідкову або умовно-наслідкову залежність між діями або станами:</a:t>
            </a:r>
          </a:p>
          <a:p>
            <a:pPr algn="ctr"/>
            <a:r>
              <a:rPr lang="uk-UA" b="1" i="1" dirty="0" smtClean="0">
                <a:latin typeface="Century Schoolbook" pitchFamily="18" charset="0"/>
              </a:rPr>
              <a:t>Орач торкнеться до чепіг руками  - і нива дзвонить темним сріблом скиб (І. </a:t>
            </a:r>
            <a:r>
              <a:rPr lang="uk-UA" b="1" i="1" dirty="0" err="1" smtClean="0">
                <a:latin typeface="Century Schoolbook" pitchFamily="18" charset="0"/>
              </a:rPr>
              <a:t>Нехода</a:t>
            </a:r>
            <a:r>
              <a:rPr lang="uk-UA" b="1" i="1" dirty="0" smtClean="0">
                <a:latin typeface="Century Schoolbook" pitchFamily="18" charset="0"/>
              </a:rPr>
              <a:t>).</a:t>
            </a:r>
            <a:endParaRPr lang="uk-UA" b="1" i="1" dirty="0">
              <a:latin typeface="Century Schoolbook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215338" y="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215338" y="221453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7303851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Блок-схема: процесс 1"/>
          <p:cNvSpPr/>
          <p:nvPr/>
        </p:nvSpPr>
        <p:spPr>
          <a:xfrm>
            <a:off x="428596" y="1857364"/>
            <a:ext cx="1000132" cy="471490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У реченнях з протиставними  сполучниками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214290"/>
            <a:ext cx="7858180" cy="1285884"/>
          </a:xfrm>
          <a:prstGeom prst="roundRect">
            <a:avLst/>
          </a:prstGeom>
          <a:gradFill>
            <a:gsLst>
              <a:gs pos="46000">
                <a:srgbClr val="008000">
                  <a:alpha val="7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Century Schoolbook" pitchFamily="18" charset="0"/>
              </a:rPr>
              <a:t>Смислові зв’язки між частинами складносурядного речення</a:t>
            </a:r>
            <a:endParaRPr lang="uk-UA" sz="3200" b="1" dirty="0">
              <a:latin typeface="Century Schoolbook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28728" y="2714620"/>
            <a:ext cx="1071570" cy="7858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1428728" y="4643446"/>
            <a:ext cx="1071570" cy="7858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071678"/>
            <a:ext cx="6143668" cy="1714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entury Schoolbook" pitchFamily="18" charset="0"/>
              </a:rPr>
              <a:t>Протиставні відношення між частинами:</a:t>
            </a:r>
          </a:p>
          <a:p>
            <a:pPr algn="ctr"/>
            <a:r>
              <a:rPr lang="uk-UA" b="1" i="1" dirty="0" smtClean="0">
                <a:latin typeface="Century Schoolbook" pitchFamily="18" charset="0"/>
              </a:rPr>
              <a:t>Багато влітку доводиться на пасіці працювати, але зате взимку можна відпочити сповна (Іван Багряний).</a:t>
            </a:r>
            <a:endParaRPr lang="uk-UA" b="1" i="1" dirty="0"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214818"/>
            <a:ext cx="6072230" cy="1785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entury Schoolbook" pitchFamily="18" charset="0"/>
              </a:rPr>
              <a:t>Зіставні відношення між частинами:</a:t>
            </a:r>
          </a:p>
          <a:p>
            <a:pPr algn="ctr"/>
            <a:r>
              <a:rPr lang="uk-UA" b="1" i="1" dirty="0" smtClean="0">
                <a:latin typeface="Century Schoolbook" pitchFamily="18" charset="0"/>
              </a:rPr>
              <a:t>І потечуть веселі ріки , а озера кругом гаями проростуть, веселим птаством оживуть (Т.Шевченко).</a:t>
            </a:r>
            <a:endParaRPr lang="uk-UA" b="1" i="1" dirty="0">
              <a:latin typeface="Century Schoolbook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215338" y="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072430" y="221453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647701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14348" y="214290"/>
            <a:ext cx="7858180" cy="1285884"/>
          </a:xfrm>
          <a:prstGeom prst="roundRect">
            <a:avLst/>
          </a:prstGeom>
          <a:gradFill>
            <a:gsLst>
              <a:gs pos="46000">
                <a:srgbClr val="008000">
                  <a:alpha val="7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Century Schoolbook" pitchFamily="18" charset="0"/>
              </a:rPr>
              <a:t>Смислові зв’язки між частинами складносурядного речення</a:t>
            </a:r>
            <a:endParaRPr lang="uk-UA" sz="3200" b="1" dirty="0">
              <a:latin typeface="Century Schoolbook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428596" y="1857364"/>
            <a:ext cx="1000132" cy="4714908"/>
          </a:xfrm>
          <a:prstGeom prst="flowChart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У реченнях з розділовими   сполучниками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428728" y="2714620"/>
            <a:ext cx="1071570" cy="7858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1428728" y="4786322"/>
            <a:ext cx="1071570" cy="78581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143116"/>
            <a:ext cx="5786478" cy="1714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latin typeface="Century Schoolbook" pitchFamily="18" charset="0"/>
              </a:rPr>
              <a:t>Чергування дій, явищ:</a:t>
            </a:r>
          </a:p>
          <a:p>
            <a:pPr algn="ctr"/>
            <a:r>
              <a:rPr lang="uk-UA" b="1" i="1" dirty="0" smtClean="0">
                <a:latin typeface="Century Schoolbook" pitchFamily="18" charset="0"/>
              </a:rPr>
              <a:t>То вітер дихне, то коник в житі засюрчить (Л.Глібов).</a:t>
            </a:r>
            <a:endParaRPr lang="uk-UA" b="1" i="1" dirty="0"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643446"/>
            <a:ext cx="5857916" cy="17859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  <a:latin typeface="Century Schoolbook" pitchFamily="18" charset="0"/>
              </a:rPr>
              <a:t>Взаємовиключення</a:t>
            </a:r>
            <a:r>
              <a:rPr lang="uk-UA" sz="2400" b="1" dirty="0" smtClean="0">
                <a:solidFill>
                  <a:srgbClr val="FF0000"/>
                </a:solidFill>
                <a:latin typeface="Century Schoolbook" pitchFamily="18" charset="0"/>
              </a:rPr>
              <a:t> дій, явищ: </a:t>
            </a:r>
          </a:p>
          <a:p>
            <a:pPr algn="ctr"/>
            <a:r>
              <a:rPr lang="uk-UA" b="1" i="1" dirty="0" smtClean="0">
                <a:latin typeface="Century Schoolbook" pitchFamily="18" charset="0"/>
              </a:rPr>
              <a:t>Або не сокіл я, або спалила мені неволя крила (Леся Українка).</a:t>
            </a:r>
            <a:endParaRPr lang="uk-UA" b="1" i="1" dirty="0">
              <a:latin typeface="Century Schoolbook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215338" y="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65915" t="500" r="4244" b="2000"/>
          <a:stretch>
            <a:fillRect/>
          </a:stretch>
        </p:blipFill>
        <p:spPr bwMode="auto">
          <a:xfrm>
            <a:off x="8215338" y="2214530"/>
            <a:ext cx="10715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351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Складне речення</vt:lpstr>
      <vt:lpstr>        Складносурядним називається речення,  предикативні  частини якого синтаксично рівноправні і поєднані між собою інтонацією та сполучниками сурядності.</vt:lpstr>
      <vt:lpstr>   Засоби зв'язку у складносурядному реченні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Складне речення</dc:title>
  <dc:creator>User</dc:creator>
  <cp:lastModifiedBy>User</cp:lastModifiedBy>
  <cp:revision>23</cp:revision>
  <dcterms:created xsi:type="dcterms:W3CDTF">2011-10-11T07:12:25Z</dcterms:created>
  <dcterms:modified xsi:type="dcterms:W3CDTF">2011-10-12T19:54:35Z</dcterms:modified>
</cp:coreProperties>
</file>