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исунок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9"/>
              <a:chOff x="252" y="509"/>
              <a:chExt cx="630" cy="3549"/>
            </a:xfrm>
          </p:grpSpPr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 rot="5400000">
              <a:off x="1164" y="-390"/>
              <a:ext cx="3194" cy="5329"/>
              <a:chOff x="1635" y="772"/>
              <a:chExt cx="3664" cy="4099"/>
            </a:xfrm>
          </p:grpSpPr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1635" y="783"/>
                <a:ext cx="734" cy="4088"/>
                <a:chOff x="1635" y="783"/>
                <a:chExt cx="734" cy="4088"/>
              </a:xfrm>
            </p:grpSpPr>
            <p:sp>
              <p:nvSpPr>
                <p:cNvPr id="4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5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5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5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69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2605" y="772"/>
                <a:ext cx="734" cy="4088"/>
                <a:chOff x="1635" y="783"/>
                <a:chExt cx="734" cy="4088"/>
              </a:xfrm>
            </p:grpSpPr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3" y="806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69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3595" y="783"/>
                <a:ext cx="734" cy="4088"/>
                <a:chOff x="1636" y="783"/>
                <a:chExt cx="734" cy="4088"/>
              </a:xfrm>
            </p:grpSpPr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>
                <a:off x="4564" y="772"/>
                <a:ext cx="735" cy="4088"/>
                <a:chOff x="1635" y="783"/>
                <a:chExt cx="735" cy="4088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4" y="806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4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0" name="Line 38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2" name="Line 4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409" name="Group 51"/>
            <p:cNvGrpSpPr>
              <a:grpSpLocks/>
            </p:cNvGrpSpPr>
            <p:nvPr/>
          </p:nvGrpSpPr>
          <p:grpSpPr bwMode="auto">
            <a:xfrm>
              <a:off x="3660" y="528"/>
              <a:ext cx="629" cy="3548"/>
              <a:chOff x="253" y="509"/>
              <a:chExt cx="629" cy="3548"/>
            </a:xfrm>
          </p:grpSpPr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 flipV="1">
                <a:off x="253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8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0" name="Line 5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410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3" name="Line 5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5" name="Line 59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6" name="Line 6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57" name="AutoShape 3260"/>
          <p:cNvSpPr>
            <a:spLocks noChangeArrowheads="1"/>
          </p:cNvSpPr>
          <p:nvPr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pic>
        <p:nvPicPr>
          <p:cNvPr id="58" name="Picture 3258" descr="ED0018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59" name="Picture 3261" descr="j02910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0" name="Picture 3262" descr="j03033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6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 smtClean="0"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uk-UA"/>
          </a:p>
        </p:txBody>
      </p:sp>
      <p:sp>
        <p:nvSpPr>
          <p:cNvPr id="6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0B6ECCDA-F8F6-4614-992C-8A1EF38B45D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15638FF9-D933-4E56-83EE-BE6FDE8CB4D5}" type="datetimeFigureOut">
              <a:rPr lang="uk-UA" smtClean="0"/>
              <a:pPr/>
              <a:t>10.01.2014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b="1" dirty="0" smtClean="0"/>
              <a:t>Основні види складнопідрядних речень</a:t>
            </a:r>
            <a:endParaRPr lang="uk-UA" b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складнопідрядних</a:t>
            </a:r>
            <a:r>
              <a:rPr lang="ru-RU" dirty="0"/>
              <a:t> </a:t>
            </a:r>
            <a:r>
              <a:rPr lang="ru-RU" dirty="0" err="1"/>
              <a:t>речень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три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i="1" dirty="0" err="1">
                <a:solidFill>
                  <a:srgbClr val="FF0000"/>
                </a:solidFill>
              </a:rPr>
              <a:t>складнопідрядні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речення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з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підрядними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означальними</a:t>
            </a:r>
            <a:r>
              <a:rPr lang="ru-RU" sz="3600" i="1" dirty="0">
                <a:solidFill>
                  <a:srgbClr val="FF0000"/>
                </a:solidFill>
              </a:rPr>
              <a:t>;</a:t>
            </a:r>
            <a:endParaRPr lang="uk-UA" sz="3600" i="1" dirty="0">
              <a:solidFill>
                <a:srgbClr val="FF0000"/>
              </a:solidFill>
            </a:endParaRPr>
          </a:p>
          <a:p>
            <a:pPr lvl="0"/>
            <a:r>
              <a:rPr lang="ru-RU" sz="3600" i="1" dirty="0" err="1">
                <a:solidFill>
                  <a:srgbClr val="FF0000"/>
                </a:solidFill>
              </a:rPr>
              <a:t>складнопідрядні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речення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з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підрядними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з'ясувальними</a:t>
            </a:r>
            <a:r>
              <a:rPr lang="ru-RU" sz="3600" i="1" dirty="0">
                <a:solidFill>
                  <a:srgbClr val="FF0000"/>
                </a:solidFill>
              </a:rPr>
              <a:t>;</a:t>
            </a:r>
            <a:endParaRPr lang="uk-UA" sz="3600" i="1" dirty="0">
              <a:solidFill>
                <a:srgbClr val="FF0000"/>
              </a:solidFill>
            </a:endParaRPr>
          </a:p>
          <a:p>
            <a:pPr lvl="0"/>
            <a:r>
              <a:rPr lang="ru-RU" sz="3600" i="1" dirty="0" err="1">
                <a:solidFill>
                  <a:srgbClr val="FF0000"/>
                </a:solidFill>
              </a:rPr>
              <a:t>складнопідрядні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речення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з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підрядними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обставинними</a:t>
            </a:r>
            <a:r>
              <a:rPr lang="ru-RU" sz="3600" i="1" dirty="0">
                <a:solidFill>
                  <a:srgbClr val="FF0000"/>
                </a:solidFill>
              </a:rPr>
              <a:t>.</a:t>
            </a:r>
            <a:endParaRPr lang="uk-UA" sz="3600" i="1" dirty="0">
              <a:solidFill>
                <a:srgbClr val="FF0000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складнопідрядне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ru-RU" b="1" dirty="0" err="1" smtClean="0"/>
              <a:t>приклади</a:t>
            </a:r>
            <a:r>
              <a:rPr lang="ru-RU" b="1" dirty="0" smtClean="0"/>
              <a:t>)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підрядне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означальне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ru-RU" i="1" dirty="0"/>
              <a:t>Для нас </a:t>
            </a:r>
            <a:r>
              <a:rPr lang="ru-RU" i="1" dirty="0" err="1"/>
              <a:t>тоді</a:t>
            </a:r>
            <a:r>
              <a:rPr lang="ru-RU" i="1" dirty="0"/>
              <a:t> </a:t>
            </a:r>
            <a:r>
              <a:rPr lang="ru-RU" i="1" dirty="0" err="1"/>
              <a:t>був</a:t>
            </a:r>
            <a:r>
              <a:rPr lang="ru-RU" i="1" dirty="0"/>
              <a:t> </a:t>
            </a:r>
            <a:r>
              <a:rPr lang="ru-RU" i="1" dirty="0" err="1"/>
              <a:t>цілий</a:t>
            </a:r>
            <a:r>
              <a:rPr lang="ru-RU" i="1" dirty="0"/>
              <a:t> </a:t>
            </a:r>
            <a:r>
              <a:rPr lang="ru-RU" i="1" dirty="0" err="1"/>
              <a:t>світ</a:t>
            </a:r>
            <a:r>
              <a:rPr lang="ru-RU" i="1" dirty="0"/>
              <a:t>, як </a:t>
            </a:r>
            <a:r>
              <a:rPr lang="ru-RU" i="1" dirty="0" err="1"/>
              <a:t>вимріяна</a:t>
            </a:r>
            <a:r>
              <a:rPr lang="ru-RU" i="1" dirty="0"/>
              <a:t> </a:t>
            </a:r>
            <a:r>
              <a:rPr lang="ru-RU" i="1" dirty="0" err="1"/>
              <a:t>казка</a:t>
            </a:r>
            <a:r>
              <a:rPr lang="ru-RU" i="1" dirty="0"/>
              <a:t> (</a:t>
            </a:r>
            <a:r>
              <a:rPr lang="ru-RU" i="1" dirty="0" err="1"/>
              <a:t>П.Карманський</a:t>
            </a:r>
            <a:r>
              <a:rPr lang="ru-RU" i="1" dirty="0"/>
              <a:t>)</a:t>
            </a:r>
            <a:endParaRPr lang="uk-UA" dirty="0"/>
          </a:p>
          <a:p>
            <a:r>
              <a:rPr lang="ru-RU" dirty="0" err="1">
                <a:solidFill>
                  <a:srgbClr val="FF0000"/>
                </a:solidFill>
              </a:rPr>
              <a:t>підрядне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з'ясувальне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ru-RU" i="1" dirty="0" err="1"/>
              <a:t>Щасливий</a:t>
            </a:r>
            <a:r>
              <a:rPr lang="ru-RU" i="1" dirty="0"/>
              <a:t>, </a:t>
            </a:r>
            <a:r>
              <a:rPr lang="ru-RU" i="1" dirty="0" err="1"/>
              <a:t>хто</a:t>
            </a:r>
            <a:r>
              <a:rPr lang="ru-RU" i="1" dirty="0"/>
              <a:t> </a:t>
            </a:r>
            <a:r>
              <a:rPr lang="ru-RU" i="1" dirty="0" err="1"/>
              <a:t>сни</a:t>
            </a:r>
            <a:r>
              <a:rPr lang="ru-RU" i="1" dirty="0"/>
              <a:t>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милі</a:t>
            </a:r>
            <a:r>
              <a:rPr lang="ru-RU" i="1" dirty="0"/>
              <a:t> (</a:t>
            </a:r>
            <a:r>
              <a:rPr lang="ru-RU" i="1" dirty="0" err="1"/>
              <a:t>Л.Українка</a:t>
            </a:r>
            <a:r>
              <a:rPr lang="ru-RU" i="1" dirty="0"/>
              <a:t>)</a:t>
            </a:r>
            <a:endParaRPr lang="uk-UA" dirty="0"/>
          </a:p>
          <a:p>
            <a:r>
              <a:rPr lang="ru-RU" dirty="0" err="1">
                <a:solidFill>
                  <a:srgbClr val="FF0000"/>
                </a:solidFill>
              </a:rPr>
              <a:t>підрядне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обставинне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ru-RU" i="1" dirty="0" err="1"/>
              <a:t>Малі</a:t>
            </a:r>
            <a:r>
              <a:rPr lang="ru-RU" i="1" dirty="0"/>
              <a:t> дерева </a:t>
            </a:r>
            <a:r>
              <a:rPr lang="ru-RU" i="1" dirty="0" err="1"/>
              <a:t>схожі</a:t>
            </a:r>
            <a:r>
              <a:rPr lang="ru-RU" i="1" dirty="0"/>
              <a:t> на </a:t>
            </a:r>
            <a:r>
              <a:rPr lang="ru-RU" i="1" dirty="0" err="1"/>
              <a:t>дорослих</a:t>
            </a:r>
            <a:r>
              <a:rPr lang="ru-RU" i="1" dirty="0"/>
              <a:t>, як </a:t>
            </a:r>
            <a:r>
              <a:rPr lang="ru-RU" i="1" dirty="0" err="1"/>
              <a:t>діти</a:t>
            </a:r>
            <a:r>
              <a:rPr lang="ru-RU" i="1" dirty="0"/>
              <a:t> на </a:t>
            </a:r>
            <a:r>
              <a:rPr lang="ru-RU" i="1" dirty="0" err="1"/>
              <a:t>своїх</a:t>
            </a:r>
            <a:r>
              <a:rPr lang="ru-RU" i="1" dirty="0"/>
              <a:t> </a:t>
            </a:r>
            <a:r>
              <a:rPr lang="ru-RU" i="1" dirty="0" err="1"/>
              <a:t>батьків</a:t>
            </a:r>
            <a:r>
              <a:rPr lang="ru-RU" i="1" dirty="0"/>
              <a:t> (</a:t>
            </a:r>
            <a:r>
              <a:rPr lang="ru-RU" i="1" dirty="0" err="1"/>
              <a:t>М.Сингаєвський</a:t>
            </a:r>
            <a:r>
              <a:rPr lang="ru-RU" i="1" dirty="0"/>
              <a:t>)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Складнопідрядні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підрядними</a:t>
            </a:r>
            <a:r>
              <a:rPr lang="ru-RU" b="1" dirty="0"/>
              <a:t> </a:t>
            </a:r>
            <a:r>
              <a:rPr lang="ru-RU" b="1" dirty="0" err="1"/>
              <a:t>означальними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/>
              <a:t>Підрядні</a:t>
            </a:r>
            <a:r>
              <a:rPr lang="ru-RU" b="1" dirty="0"/>
              <a:t> </a:t>
            </a:r>
            <a:r>
              <a:rPr lang="ru-RU" b="1" dirty="0" err="1"/>
              <a:t>означальні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-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підрядні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відповідають</a:t>
            </a:r>
            <a:r>
              <a:rPr lang="ru-RU" b="1" dirty="0"/>
              <a:t> на </a:t>
            </a:r>
            <a:r>
              <a:rPr lang="ru-RU" b="1" dirty="0" err="1"/>
              <a:t>питання</a:t>
            </a:r>
            <a:r>
              <a:rPr lang="ru-RU" b="1" dirty="0"/>
              <a:t> </a:t>
            </a:r>
            <a:r>
              <a:rPr lang="ru-RU" b="1" dirty="0" err="1"/>
              <a:t>який</a:t>
            </a:r>
            <a:r>
              <a:rPr lang="ru-RU" b="1" dirty="0"/>
              <a:t>? яка? яке? </a:t>
            </a:r>
            <a:r>
              <a:rPr lang="ru-RU" b="1" dirty="0" err="1"/>
              <a:t>які</a:t>
            </a:r>
            <a:r>
              <a:rPr lang="ru-RU" b="1" dirty="0"/>
              <a:t>?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залежать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одного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членів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, </a:t>
            </a:r>
            <a:r>
              <a:rPr lang="ru-RU" b="1" dirty="0" err="1"/>
              <a:t>вираженого</a:t>
            </a:r>
            <a:r>
              <a:rPr lang="ru-RU" b="1" dirty="0"/>
              <a:t> </a:t>
            </a:r>
            <a:r>
              <a:rPr lang="ru-RU" b="1" dirty="0" err="1"/>
              <a:t>іменником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іншою</a:t>
            </a:r>
            <a:r>
              <a:rPr lang="ru-RU" b="1" dirty="0"/>
              <a:t> </a:t>
            </a:r>
            <a:r>
              <a:rPr lang="ru-RU" b="1" dirty="0" err="1"/>
              <a:t>частиною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 в </a:t>
            </a:r>
            <a:r>
              <a:rPr lang="ru-RU" b="1" dirty="0" err="1"/>
              <a:t>ролі</a:t>
            </a:r>
            <a:r>
              <a:rPr lang="ru-RU" b="1" dirty="0"/>
              <a:t> </a:t>
            </a:r>
            <a:r>
              <a:rPr lang="ru-RU" b="1" dirty="0" err="1"/>
              <a:t>іменника</a:t>
            </a:r>
            <a:r>
              <a:rPr lang="ru-RU" b="1" dirty="0"/>
              <a:t>.</a:t>
            </a:r>
            <a:endParaRPr lang="uk-UA" b="1" dirty="0"/>
          </a:p>
          <a:p>
            <a:r>
              <a:rPr lang="ru-RU" b="1" dirty="0" err="1"/>
              <a:t>Підрядні</a:t>
            </a:r>
            <a:r>
              <a:rPr lang="ru-RU" b="1" dirty="0"/>
              <a:t> </a:t>
            </a:r>
            <a:r>
              <a:rPr lang="ru-RU" b="1" dirty="0" err="1"/>
              <a:t>означальні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ru-RU" b="1" dirty="0" err="1"/>
              <a:t>приєднуються</a:t>
            </a:r>
            <a:r>
              <a:rPr lang="ru-RU" b="1" dirty="0"/>
              <a:t> до головного </a:t>
            </a:r>
            <a:r>
              <a:rPr lang="ru-RU" b="1" dirty="0" err="1"/>
              <a:t>речення</a:t>
            </a:r>
            <a:r>
              <a:rPr lang="ru-RU" b="1" dirty="0"/>
              <a:t>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err="1"/>
              <a:t>сполучних</a:t>
            </a:r>
            <a:r>
              <a:rPr lang="ru-RU" b="1" dirty="0"/>
              <a:t> </a:t>
            </a:r>
            <a:r>
              <a:rPr lang="ru-RU" b="1" dirty="0" err="1"/>
              <a:t>слів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який</a:t>
            </a:r>
            <a:r>
              <a:rPr lang="ru-RU" b="1" i="1" dirty="0">
                <a:solidFill>
                  <a:srgbClr val="FF0000"/>
                </a:solidFill>
              </a:rPr>
              <a:t>, чий, </a:t>
            </a:r>
            <a:r>
              <a:rPr lang="ru-RU" b="1" i="1" dirty="0" err="1">
                <a:solidFill>
                  <a:srgbClr val="FF0000"/>
                </a:solidFill>
              </a:rPr>
              <a:t>котрий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що</a:t>
            </a:r>
            <a:r>
              <a:rPr lang="ru-RU" b="1" i="1" dirty="0">
                <a:solidFill>
                  <a:srgbClr val="FF0000"/>
                </a:solidFill>
              </a:rPr>
              <a:t>, де, </a:t>
            </a:r>
            <a:r>
              <a:rPr lang="ru-RU" b="1" i="1" dirty="0" err="1">
                <a:solidFill>
                  <a:srgbClr val="FF0000"/>
                </a:solidFill>
              </a:rPr>
              <a:t>куди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звідки</a:t>
            </a:r>
            <a:r>
              <a:rPr lang="ru-RU" b="1" i="1" dirty="0">
                <a:solidFill>
                  <a:srgbClr val="FF0000"/>
                </a:solidFill>
              </a:rPr>
              <a:t>, коли</a:t>
            </a:r>
            <a:r>
              <a:rPr lang="ru-RU" b="1" dirty="0">
                <a:solidFill>
                  <a:srgbClr val="FF0000"/>
                </a:solidFill>
              </a:rPr>
              <a:t> та </a:t>
            </a:r>
            <a:r>
              <a:rPr lang="ru-RU" b="1" i="1" dirty="0" err="1">
                <a:solidFill>
                  <a:srgbClr val="FF0000"/>
                </a:solidFill>
              </a:rPr>
              <a:t>сполучників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щоб</a:t>
            </a:r>
            <a:r>
              <a:rPr lang="ru-RU" b="1" i="1" dirty="0">
                <a:solidFill>
                  <a:srgbClr val="FF0000"/>
                </a:solidFill>
              </a:rPr>
              <a:t>, як, </a:t>
            </a:r>
            <a:r>
              <a:rPr lang="ru-RU" b="1" i="1" dirty="0" err="1">
                <a:solidFill>
                  <a:srgbClr val="FF0000"/>
                </a:solidFill>
              </a:rPr>
              <a:t>ніби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наче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неначе</a:t>
            </a:r>
            <a:r>
              <a:rPr lang="ru-RU" b="1" dirty="0"/>
              <a:t>: </a:t>
            </a:r>
            <a:r>
              <a:rPr lang="ru-RU" b="1" i="1" dirty="0">
                <a:solidFill>
                  <a:srgbClr val="0070C0"/>
                </a:solidFill>
              </a:rPr>
              <a:t>А </a:t>
            </a:r>
            <a:r>
              <a:rPr lang="ru-RU" b="1" i="1" dirty="0" err="1">
                <a:solidFill>
                  <a:srgbClr val="0070C0"/>
                </a:solidFill>
              </a:rPr>
              <a:t>справжня</a:t>
            </a:r>
            <a:r>
              <a:rPr lang="ru-RU" b="1" i="1" dirty="0">
                <a:solidFill>
                  <a:srgbClr val="0070C0"/>
                </a:solidFill>
              </a:rPr>
              <a:t> слава- </a:t>
            </a:r>
            <a:r>
              <a:rPr lang="ru-RU" b="1" i="1" dirty="0" err="1">
                <a:solidFill>
                  <a:srgbClr val="0070C0"/>
                </a:solidFill>
              </a:rPr>
              <a:t>це</a:t>
            </a:r>
            <a:r>
              <a:rPr lang="ru-RU" b="1" i="1" dirty="0">
                <a:solidFill>
                  <a:srgbClr val="0070C0"/>
                </a:solidFill>
              </a:rPr>
              <a:t> прекрасна </a:t>
            </a:r>
            <a:r>
              <a:rPr lang="ru-RU" b="1" i="1" dirty="0" err="1">
                <a:solidFill>
                  <a:srgbClr val="0070C0"/>
                </a:solidFill>
              </a:rPr>
              <a:t>жінка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що</a:t>
            </a:r>
            <a:r>
              <a:rPr lang="ru-RU" b="1" i="1" dirty="0">
                <a:solidFill>
                  <a:srgbClr val="0070C0"/>
                </a:solidFill>
              </a:rPr>
              <a:t> на могилу </a:t>
            </a:r>
            <a:r>
              <a:rPr lang="ru-RU" b="1" i="1" dirty="0" err="1">
                <a:solidFill>
                  <a:srgbClr val="0070C0"/>
                </a:solidFill>
              </a:rPr>
              <a:t>квіти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принесе</a:t>
            </a:r>
            <a:r>
              <a:rPr lang="ru-RU" b="1" i="1" dirty="0">
                <a:solidFill>
                  <a:srgbClr val="0070C0"/>
                </a:solidFill>
              </a:rPr>
              <a:t> (Л. Костенко</a:t>
            </a:r>
            <a:r>
              <a:rPr lang="ru-RU" b="1" dirty="0">
                <a:solidFill>
                  <a:srgbClr val="0070C0"/>
                </a:solidFill>
              </a:rPr>
              <a:t>).</a:t>
            </a:r>
            <a:endParaRPr lang="uk-UA" b="1" dirty="0">
              <a:solidFill>
                <a:srgbClr val="0070C0"/>
              </a:solidFill>
            </a:endParaRPr>
          </a:p>
          <a:p>
            <a:r>
              <a:rPr lang="ru-RU" b="1" dirty="0"/>
              <a:t>В </a:t>
            </a:r>
            <a:r>
              <a:rPr lang="ru-RU" b="1" dirty="0" err="1"/>
              <a:t>наведеному</a:t>
            </a:r>
            <a:r>
              <a:rPr lang="ru-RU" b="1" dirty="0"/>
              <a:t> </a:t>
            </a:r>
            <a:r>
              <a:rPr lang="ru-RU" b="1" dirty="0" err="1"/>
              <a:t>прикладі</a:t>
            </a:r>
            <a:r>
              <a:rPr lang="ru-RU" b="1" dirty="0"/>
              <a:t> </a:t>
            </a:r>
            <a:r>
              <a:rPr lang="ru-RU" b="1" dirty="0" err="1"/>
              <a:t>підрядне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ru-RU" b="1" dirty="0" err="1"/>
              <a:t>приєднується</a:t>
            </a:r>
            <a:r>
              <a:rPr lang="ru-RU" b="1" dirty="0"/>
              <a:t> до головного </a:t>
            </a:r>
            <a:r>
              <a:rPr lang="ru-RU" b="1" dirty="0" err="1"/>
              <a:t>сполучним</a:t>
            </a:r>
            <a:r>
              <a:rPr lang="ru-RU" b="1" dirty="0"/>
              <a:t> словом </a:t>
            </a:r>
            <a:r>
              <a:rPr lang="ru-RU" b="1" i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b="1" dirty="0"/>
              <a:t> </a:t>
            </a:r>
            <a:r>
              <a:rPr lang="ru-RU" b="1" dirty="0" err="1"/>
              <a:t>Воно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підметом</a:t>
            </a:r>
            <a:r>
              <a:rPr lang="ru-RU" b="1" dirty="0"/>
              <a:t> </a:t>
            </a:r>
            <a:r>
              <a:rPr lang="ru-RU" b="1" dirty="0" err="1"/>
              <a:t>підрядного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(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замінити</a:t>
            </a:r>
            <a:r>
              <a:rPr lang="ru-RU" b="1" dirty="0"/>
              <a:t> на </a:t>
            </a:r>
            <a:r>
              <a:rPr lang="ru-RU" b="1" dirty="0" err="1"/>
              <a:t>сполучне</a:t>
            </a:r>
            <a:r>
              <a:rPr lang="ru-RU" b="1" dirty="0"/>
              <a:t> слово </a:t>
            </a:r>
            <a:r>
              <a:rPr lang="ru-RU" b="1" i="1" dirty="0">
                <a:solidFill>
                  <a:srgbClr val="FF0000"/>
                </a:solidFill>
              </a:rPr>
              <a:t>яка</a:t>
            </a:r>
            <a:r>
              <a:rPr lang="ru-RU" b="1" dirty="0"/>
              <a:t>, а </a:t>
            </a:r>
            <a:r>
              <a:rPr lang="ru-RU" b="1" dirty="0" err="1"/>
              <a:t>також</a:t>
            </a:r>
            <a:r>
              <a:rPr lang="ru-RU" b="1" dirty="0"/>
              <a:t> на </a:t>
            </a:r>
            <a:r>
              <a:rPr lang="ru-RU" b="1" i="1" dirty="0">
                <a:solidFill>
                  <a:srgbClr val="FF0000"/>
                </a:solidFill>
              </a:rPr>
              <a:t>вона, </a:t>
            </a:r>
            <a:r>
              <a:rPr lang="ru-RU" b="1" i="1" dirty="0" err="1">
                <a:solidFill>
                  <a:srgbClr val="FF0000"/>
                </a:solidFill>
              </a:rPr>
              <a:t>жінка</a:t>
            </a:r>
            <a:r>
              <a:rPr lang="ru-RU" b="1" dirty="0">
                <a:solidFill>
                  <a:srgbClr val="FF0000"/>
                </a:solidFill>
              </a:rPr>
              <a:t>). </a:t>
            </a:r>
            <a:endParaRPr lang="uk-UA" b="1" dirty="0">
              <a:solidFill>
                <a:srgbClr val="FF0000"/>
              </a:solidFill>
            </a:endParaRPr>
          </a:p>
          <a:p>
            <a:r>
              <a:rPr lang="ru-RU" b="1" dirty="0" err="1"/>
              <a:t>Окремо</a:t>
            </a:r>
            <a:r>
              <a:rPr lang="ru-RU" b="1" dirty="0"/>
              <a:t> </a:t>
            </a:r>
            <a:r>
              <a:rPr lang="ru-RU" b="1" dirty="0" err="1"/>
              <a:t>виділяються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займенниково</a:t>
            </a:r>
            <a:r>
              <a:rPr lang="ru-RU" b="1" i="1" dirty="0">
                <a:solidFill>
                  <a:srgbClr val="FF0000"/>
                </a:solidFill>
              </a:rPr>
              <a:t>- </a:t>
            </a:r>
            <a:r>
              <a:rPr lang="ru-RU" b="1" i="1" dirty="0" err="1">
                <a:solidFill>
                  <a:srgbClr val="FF0000"/>
                </a:solidFill>
              </a:rPr>
              <a:t>означальні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речення</a:t>
            </a:r>
            <a:r>
              <a:rPr lang="ru-RU" b="1" dirty="0">
                <a:solidFill>
                  <a:srgbClr val="FF0000"/>
                </a:solidFill>
              </a:rPr>
              <a:t>,</a:t>
            </a:r>
            <a:r>
              <a:rPr lang="ru-RU" b="1" dirty="0"/>
              <a:t>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пояснюють</a:t>
            </a:r>
            <a:r>
              <a:rPr lang="ru-RU" b="1" dirty="0"/>
              <a:t> член головного </a:t>
            </a:r>
            <a:r>
              <a:rPr lang="ru-RU" b="1" dirty="0" err="1"/>
              <a:t>речення</a:t>
            </a:r>
            <a:r>
              <a:rPr lang="ru-RU" b="1" dirty="0"/>
              <a:t>, </a:t>
            </a:r>
            <a:r>
              <a:rPr lang="ru-RU" b="1" dirty="0" err="1"/>
              <a:t>виражений</a:t>
            </a:r>
            <a:r>
              <a:rPr lang="ru-RU" b="1" dirty="0"/>
              <a:t> </a:t>
            </a:r>
            <a:r>
              <a:rPr lang="ru-RU" b="1" dirty="0" err="1"/>
              <a:t>займенником</a:t>
            </a:r>
            <a:r>
              <a:rPr lang="ru-RU" b="1" dirty="0"/>
              <a:t> </a:t>
            </a:r>
            <a:r>
              <a:rPr lang="ru-RU" b="1" i="1" dirty="0"/>
              <a:t>той</a:t>
            </a:r>
            <a:r>
              <a:rPr lang="ru-RU" b="1" dirty="0"/>
              <a:t>, </a:t>
            </a:r>
            <a:r>
              <a:rPr lang="ru-RU" b="1" dirty="0" err="1"/>
              <a:t>вжитим</a:t>
            </a:r>
            <a:r>
              <a:rPr lang="ru-RU" b="1" dirty="0"/>
              <a:t> у </a:t>
            </a:r>
            <a:r>
              <a:rPr lang="ru-RU" b="1" dirty="0" err="1"/>
              <a:t>значенні</a:t>
            </a:r>
            <a:r>
              <a:rPr lang="ru-RU" b="1" dirty="0"/>
              <a:t> </a:t>
            </a:r>
            <a:r>
              <a:rPr lang="ru-RU" b="1" dirty="0" err="1"/>
              <a:t>іменника</a:t>
            </a:r>
            <a:r>
              <a:rPr lang="ru-RU" b="1" dirty="0"/>
              <a:t>: </a:t>
            </a:r>
            <a:r>
              <a:rPr lang="ru-RU" b="1" i="1" dirty="0">
                <a:solidFill>
                  <a:srgbClr val="0070C0"/>
                </a:solidFill>
              </a:rPr>
              <a:t>Те, </a:t>
            </a:r>
            <a:r>
              <a:rPr lang="ru-RU" b="1" i="1" dirty="0" err="1">
                <a:solidFill>
                  <a:srgbClr val="0070C0"/>
                </a:solidFill>
              </a:rPr>
              <a:t>що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було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минулося</a:t>
            </a:r>
            <a:r>
              <a:rPr lang="ru-RU" b="1" i="1" dirty="0">
                <a:solidFill>
                  <a:srgbClr val="0070C0"/>
                </a:solidFill>
              </a:rPr>
              <a:t>, І </a:t>
            </a:r>
            <a:r>
              <a:rPr lang="ru-RU" b="1" i="1" dirty="0" err="1">
                <a:solidFill>
                  <a:srgbClr val="0070C0"/>
                </a:solidFill>
              </a:rPr>
              <a:t>знову</a:t>
            </a:r>
            <a:r>
              <a:rPr lang="ru-RU" b="1" i="1" dirty="0">
                <a:solidFill>
                  <a:srgbClr val="0070C0"/>
                </a:solidFill>
              </a:rPr>
              <a:t> не буде </a:t>
            </a:r>
            <a:endParaRPr lang="uk-UA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Складнопідрядні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підрядними</a:t>
            </a:r>
            <a:r>
              <a:rPr lang="ru-RU" b="1" dirty="0"/>
              <a:t> </a:t>
            </a:r>
            <a:r>
              <a:rPr lang="ru-RU" b="1" dirty="0" err="1"/>
              <a:t>з'ясувальними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Підрядні</a:t>
            </a:r>
            <a:r>
              <a:rPr lang="ru-RU" dirty="0"/>
              <a:t> </a:t>
            </a:r>
            <a:r>
              <a:rPr lang="ru-RU" dirty="0" err="1"/>
              <a:t>з'ясувальні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підрядні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відмінків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присудок</a:t>
            </a:r>
            <a:r>
              <a:rPr lang="ru-RU" dirty="0"/>
              <a:t> у головному </a:t>
            </a:r>
            <a:r>
              <a:rPr lang="ru-RU" dirty="0" err="1"/>
              <a:t>реченні</a:t>
            </a:r>
            <a:r>
              <a:rPr lang="ru-RU" dirty="0"/>
              <a:t>.</a:t>
            </a:r>
            <a:endParaRPr lang="uk-UA" dirty="0"/>
          </a:p>
          <a:p>
            <a:r>
              <a:rPr lang="ru-RU" dirty="0"/>
              <a:t>Вони </a:t>
            </a:r>
            <a:r>
              <a:rPr lang="ru-RU" dirty="0" err="1"/>
              <a:t>приєднуються</a:t>
            </a:r>
            <a:r>
              <a:rPr lang="ru-RU" dirty="0"/>
              <a:t> до головного </a:t>
            </a:r>
            <a:r>
              <a:rPr lang="ru-RU" dirty="0" err="1"/>
              <a:t>речення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сполучних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i="1" dirty="0" err="1">
                <a:solidFill>
                  <a:srgbClr val="FF0000"/>
                </a:solidFill>
              </a:rPr>
              <a:t>хто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який</a:t>
            </a:r>
            <a:r>
              <a:rPr lang="ru-RU" i="1" dirty="0">
                <a:solidFill>
                  <a:srgbClr val="FF0000"/>
                </a:solidFill>
              </a:rPr>
              <a:t>, чий, </a:t>
            </a:r>
            <a:r>
              <a:rPr lang="ru-RU" i="1" dirty="0" err="1">
                <a:solidFill>
                  <a:srgbClr val="FF0000"/>
                </a:solidFill>
              </a:rPr>
              <a:t>котрий</a:t>
            </a:r>
            <a:r>
              <a:rPr lang="ru-RU" i="1" dirty="0">
                <a:solidFill>
                  <a:srgbClr val="FF0000"/>
                </a:solidFill>
              </a:rPr>
              <a:t>, де, </a:t>
            </a:r>
            <a:r>
              <a:rPr lang="ru-RU" i="1" dirty="0" err="1">
                <a:solidFill>
                  <a:srgbClr val="FF0000"/>
                </a:solidFill>
              </a:rPr>
              <a:t>куди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звідки</a:t>
            </a:r>
            <a:r>
              <a:rPr lang="ru-RU" i="1" dirty="0">
                <a:solidFill>
                  <a:srgbClr val="FF0000"/>
                </a:solidFill>
              </a:rPr>
              <a:t>, коли, </a:t>
            </a:r>
            <a:r>
              <a:rPr lang="ru-RU" i="1" dirty="0" err="1">
                <a:solidFill>
                  <a:srgbClr val="FF0000"/>
                </a:solidFill>
              </a:rPr>
              <a:t>відколи</a:t>
            </a:r>
            <a:r>
              <a:rPr lang="ru-RU" i="1" dirty="0">
                <a:solidFill>
                  <a:srgbClr val="FF0000"/>
                </a:solidFill>
              </a:rPr>
              <a:t>, як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сполучників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, як, </a:t>
            </a:r>
            <a:r>
              <a:rPr lang="ru-RU" i="1" dirty="0" err="1">
                <a:solidFill>
                  <a:srgbClr val="FF0000"/>
                </a:solidFill>
              </a:rPr>
              <a:t>щоб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ніби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мов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наче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неначе</a:t>
            </a:r>
            <a:r>
              <a:rPr lang="ru-RU" i="1" dirty="0">
                <a:solidFill>
                  <a:srgbClr val="FF0000"/>
                </a:solidFill>
              </a:rPr>
              <a:t>.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ru-RU" i="1" dirty="0" err="1">
                <a:solidFill>
                  <a:srgbClr val="FF0000"/>
                </a:solidFill>
              </a:rPr>
              <a:t>Сполучне</a:t>
            </a:r>
            <a:r>
              <a:rPr lang="ru-RU" i="1" dirty="0">
                <a:solidFill>
                  <a:srgbClr val="FF0000"/>
                </a:solidFill>
              </a:rPr>
              <a:t> слово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є</a:t>
            </a:r>
            <a:r>
              <a:rPr lang="ru-RU" dirty="0"/>
              <a:t> членом </a:t>
            </a:r>
            <a:r>
              <a:rPr lang="ru-RU" dirty="0" err="1"/>
              <a:t>підрядного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вимовляється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підкресленою</a:t>
            </a:r>
            <a:r>
              <a:rPr lang="ru-RU" dirty="0"/>
              <a:t> </a:t>
            </a:r>
            <a:r>
              <a:rPr lang="ru-RU" dirty="0" err="1"/>
              <a:t>інтонацією</a:t>
            </a:r>
            <a:r>
              <a:rPr lang="ru-RU" dirty="0"/>
              <a:t>: </a:t>
            </a:r>
            <a:r>
              <a:rPr lang="ru-RU" i="1" dirty="0">
                <a:solidFill>
                  <a:srgbClr val="0070C0"/>
                </a:solidFill>
              </a:rPr>
              <a:t>З дороги видно </a:t>
            </a:r>
            <a:r>
              <a:rPr lang="ru-RU" i="1" dirty="0" err="1">
                <a:solidFill>
                  <a:srgbClr val="0070C0"/>
                </a:solidFill>
              </a:rPr>
              <a:t>було</a:t>
            </a:r>
            <a:r>
              <a:rPr lang="ru-RU" i="1" dirty="0">
                <a:solidFill>
                  <a:srgbClr val="0070C0"/>
                </a:solidFill>
              </a:rPr>
              <a:t>, як </a:t>
            </a:r>
            <a:r>
              <a:rPr lang="ru-RU" i="1" dirty="0" err="1">
                <a:solidFill>
                  <a:srgbClr val="0070C0"/>
                </a:solidFill>
              </a:rPr>
              <a:t>вився</a:t>
            </a:r>
            <a:r>
              <a:rPr lang="ru-RU" i="1" dirty="0">
                <a:solidFill>
                  <a:srgbClr val="0070C0"/>
                </a:solidFill>
              </a:rPr>
              <a:t> у </a:t>
            </a:r>
            <a:r>
              <a:rPr lang="ru-RU" i="1" dirty="0" err="1">
                <a:solidFill>
                  <a:srgbClr val="0070C0"/>
                </a:solidFill>
              </a:rPr>
              <a:t>низині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кривульками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глибокий</a:t>
            </a:r>
            <a:r>
              <a:rPr lang="ru-RU" i="1" dirty="0">
                <a:solidFill>
                  <a:srgbClr val="0070C0"/>
                </a:solidFill>
              </a:rPr>
              <a:t> та </a:t>
            </a:r>
            <a:r>
              <a:rPr lang="ru-RU" i="1" dirty="0" err="1">
                <a:solidFill>
                  <a:srgbClr val="0070C0"/>
                </a:solidFill>
              </a:rPr>
              <a:t>каламутний</a:t>
            </a:r>
            <a:r>
              <a:rPr lang="ru-RU" i="1" dirty="0">
                <a:solidFill>
                  <a:srgbClr val="0070C0"/>
                </a:solidFill>
              </a:rPr>
              <a:t> Прут (</a:t>
            </a:r>
            <a:r>
              <a:rPr lang="ru-RU" i="1" dirty="0" err="1">
                <a:solidFill>
                  <a:srgbClr val="0070C0"/>
                </a:solidFill>
              </a:rPr>
              <a:t>М.Коцюбинський</a:t>
            </a:r>
            <a:r>
              <a:rPr lang="ru-RU" dirty="0">
                <a:solidFill>
                  <a:srgbClr val="0070C0"/>
                </a:solidFill>
              </a:rPr>
              <a:t>).</a:t>
            </a:r>
            <a:endParaRPr lang="uk-UA" dirty="0">
              <a:solidFill>
                <a:srgbClr val="0070C0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Складнопідрядні</a:t>
            </a:r>
            <a:r>
              <a:rPr lang="ru-RU" b="1" dirty="0"/>
              <a:t>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підрядними</a:t>
            </a:r>
            <a:r>
              <a:rPr lang="ru-RU" b="1" dirty="0"/>
              <a:t> </a:t>
            </a:r>
            <a:r>
              <a:rPr lang="ru-RU" b="1" dirty="0" err="1"/>
              <a:t>обставинними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Підрядні</a:t>
            </a:r>
            <a:r>
              <a:rPr lang="ru-RU" dirty="0"/>
              <a:t> </a:t>
            </a:r>
            <a:r>
              <a:rPr lang="ru-RU" dirty="0" err="1"/>
              <a:t>обставинні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підрядні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на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в простому </a:t>
            </a:r>
            <a:r>
              <a:rPr lang="ru-RU" dirty="0" err="1"/>
              <a:t>реченні</a:t>
            </a:r>
            <a:r>
              <a:rPr lang="ru-RU" dirty="0"/>
              <a:t>.</a:t>
            </a:r>
            <a:endParaRPr lang="uk-UA" dirty="0"/>
          </a:p>
          <a:p>
            <a:r>
              <a:rPr lang="ru-RU" dirty="0"/>
              <a:t>Вони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підрядні</a:t>
            </a:r>
            <a:r>
              <a:rPr lang="ru-RU" dirty="0"/>
              <a:t> </a:t>
            </a:r>
            <a:r>
              <a:rPr lang="ru-RU" i="1" dirty="0" err="1">
                <a:solidFill>
                  <a:srgbClr val="FF0000"/>
                </a:solidFill>
              </a:rPr>
              <a:t>місця</a:t>
            </a:r>
            <a:r>
              <a:rPr lang="ru-RU" i="1" dirty="0">
                <a:solidFill>
                  <a:srgbClr val="FF0000"/>
                </a:solidFill>
              </a:rPr>
              <a:t>, часу, способу </a:t>
            </a:r>
            <a:r>
              <a:rPr lang="ru-RU" i="1" dirty="0" err="1">
                <a:solidFill>
                  <a:srgbClr val="FF0000"/>
                </a:solidFill>
              </a:rPr>
              <a:t>дії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порівняльні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міри</a:t>
            </a:r>
            <a:r>
              <a:rPr lang="ru-RU" i="1" dirty="0">
                <a:solidFill>
                  <a:srgbClr val="FF0000"/>
                </a:solidFill>
              </a:rPr>
              <a:t> та </a:t>
            </a:r>
            <a:r>
              <a:rPr lang="ru-RU" i="1" dirty="0" err="1">
                <a:solidFill>
                  <a:srgbClr val="FF0000"/>
                </a:solidFill>
              </a:rPr>
              <a:t>ступеня</a:t>
            </a:r>
            <a:r>
              <a:rPr lang="ru-RU" i="1" dirty="0">
                <a:solidFill>
                  <a:srgbClr val="FF0000"/>
                </a:solidFill>
              </a:rPr>
              <a:t>, причини, мети, </a:t>
            </a:r>
            <a:r>
              <a:rPr lang="ru-RU" i="1" dirty="0" err="1">
                <a:solidFill>
                  <a:srgbClr val="FF0000"/>
                </a:solidFill>
              </a:rPr>
              <a:t>умовні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допустові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наслідкові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uk-UA" dirty="0">
              <a:solidFill>
                <a:srgbClr val="FF0000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57412" cy="796908"/>
          </a:xfrm>
        </p:spPr>
        <p:txBody>
          <a:bodyPr>
            <a:noAutofit/>
          </a:bodyPr>
          <a:lstStyle/>
          <a:p>
            <a:r>
              <a:rPr lang="uk-UA" sz="3200" dirty="0" smtClean="0"/>
              <a:t>Тип речення</a:t>
            </a:r>
            <a:endParaRPr lang="uk-UA" sz="3200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2757478" cy="4911741"/>
          </a:xfrm>
        </p:spPr>
        <p:txBody>
          <a:bodyPr>
            <a:normAutofit fontScale="85000" lnSpcReduction="20000"/>
          </a:bodyPr>
          <a:lstStyle/>
          <a:p>
            <a:r>
              <a:rPr lang="ru-RU" sz="3500" b="1" dirty="0" err="1">
                <a:solidFill>
                  <a:srgbClr val="FF0000"/>
                </a:solidFill>
              </a:rPr>
              <a:t>місця</a:t>
            </a:r>
            <a:endParaRPr lang="uk-UA" sz="3500" b="1" dirty="0">
              <a:solidFill>
                <a:srgbClr val="FF0000"/>
              </a:solidFill>
            </a:endParaRPr>
          </a:p>
          <a:p>
            <a:r>
              <a:rPr lang="ru-RU" sz="3500" b="1" dirty="0">
                <a:solidFill>
                  <a:srgbClr val="00B050"/>
                </a:solidFill>
              </a:rPr>
              <a:t>часу</a:t>
            </a:r>
            <a:endParaRPr lang="uk-UA" sz="3500" b="1" dirty="0">
              <a:solidFill>
                <a:srgbClr val="00B050"/>
              </a:solidFill>
            </a:endParaRPr>
          </a:p>
          <a:p>
            <a:r>
              <a:rPr lang="ru-RU" sz="3000" b="1" dirty="0">
                <a:solidFill>
                  <a:srgbClr val="00B0F0"/>
                </a:solidFill>
              </a:rPr>
              <a:t>способу </a:t>
            </a:r>
            <a:r>
              <a:rPr lang="ru-RU" sz="3000" b="1" dirty="0" err="1">
                <a:solidFill>
                  <a:srgbClr val="00B0F0"/>
                </a:solidFill>
              </a:rPr>
              <a:t>дії</a:t>
            </a:r>
            <a:r>
              <a:rPr lang="ru-RU" sz="3000" b="1" dirty="0">
                <a:solidFill>
                  <a:srgbClr val="00B0F0"/>
                </a:solidFill>
              </a:rPr>
              <a:t> </a:t>
            </a:r>
            <a:r>
              <a:rPr lang="ru-RU" sz="3000" b="1" dirty="0" err="1">
                <a:solidFill>
                  <a:srgbClr val="00B0F0"/>
                </a:solidFill>
              </a:rPr>
              <a:t>і</a:t>
            </a:r>
            <a:r>
              <a:rPr lang="ru-RU" sz="3000" b="1" dirty="0">
                <a:solidFill>
                  <a:srgbClr val="00B0F0"/>
                </a:solidFill>
              </a:rPr>
              <a:t> </a:t>
            </a:r>
            <a:r>
              <a:rPr lang="ru-RU" sz="3000" b="1" dirty="0" err="1">
                <a:solidFill>
                  <a:srgbClr val="00B0F0"/>
                </a:solidFill>
              </a:rPr>
              <a:t>ступеня</a:t>
            </a:r>
            <a:endParaRPr lang="uk-UA" sz="3000" b="1" dirty="0">
              <a:solidFill>
                <a:srgbClr val="00B0F0"/>
              </a:solidFill>
            </a:endParaRPr>
          </a:p>
          <a:p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порівняльне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  <a:p>
            <a:r>
              <a:rPr lang="ru-RU" sz="3300" b="1" dirty="0">
                <a:solidFill>
                  <a:srgbClr val="7030A0"/>
                </a:solidFill>
              </a:rPr>
              <a:t>причини</a:t>
            </a:r>
            <a:endParaRPr lang="uk-UA" sz="3300" b="1" dirty="0">
              <a:solidFill>
                <a:srgbClr val="7030A0"/>
              </a:solidFill>
            </a:endParaRPr>
          </a:p>
          <a:p>
            <a:r>
              <a:rPr lang="ru-RU" sz="3300" b="1" dirty="0">
                <a:solidFill>
                  <a:schemeClr val="accent3">
                    <a:lumMod val="50000"/>
                  </a:schemeClr>
                </a:solidFill>
              </a:rPr>
              <a:t>мети</a:t>
            </a:r>
            <a:endParaRPr lang="uk-UA" sz="33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3300" b="1" dirty="0" err="1">
                <a:solidFill>
                  <a:schemeClr val="accent2">
                    <a:lumMod val="50000"/>
                  </a:schemeClr>
                </a:solidFill>
              </a:rPr>
              <a:t>умовне</a:t>
            </a:r>
            <a:endParaRPr lang="uk-UA" sz="33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500" b="1" dirty="0" err="1">
                <a:solidFill>
                  <a:schemeClr val="accent6">
                    <a:lumMod val="75000"/>
                  </a:schemeClr>
                </a:solidFill>
              </a:rPr>
              <a:t>допустове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3500" b="1" dirty="0" err="1"/>
              <a:t>наслідкове</a:t>
            </a:r>
            <a:endParaRPr lang="uk-UA" sz="3500" b="1" dirty="0"/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2"/>
          </p:nvPr>
        </p:nvSpPr>
        <p:spPr>
          <a:xfrm>
            <a:off x="3214678" y="1214422"/>
            <a:ext cx="5472122" cy="4911741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Будь там, де </a:t>
            </a:r>
            <a:r>
              <a:rPr lang="ru-RU" i="1" dirty="0" err="1">
                <a:solidFill>
                  <a:srgbClr val="FF0000"/>
                </a:solidFill>
              </a:rPr>
              <a:t>ти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є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ru-RU" i="1" dirty="0" err="1">
                <a:solidFill>
                  <a:srgbClr val="00B050"/>
                </a:solidFill>
              </a:rPr>
              <a:t>Він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почекав</a:t>
            </a:r>
            <a:r>
              <a:rPr lang="ru-RU" i="1" dirty="0">
                <a:solidFill>
                  <a:srgbClr val="00B050"/>
                </a:solidFill>
              </a:rPr>
              <a:t>, </a:t>
            </a:r>
            <a:r>
              <a:rPr lang="ru-RU" i="1" dirty="0" err="1">
                <a:solidFill>
                  <a:srgbClr val="00B050"/>
                </a:solidFill>
              </a:rPr>
              <a:t>поки</a:t>
            </a:r>
            <a:r>
              <a:rPr lang="ru-RU" i="1" dirty="0">
                <a:solidFill>
                  <a:srgbClr val="00B050"/>
                </a:solidFill>
              </a:rPr>
              <a:t> вагон </a:t>
            </a:r>
            <a:r>
              <a:rPr lang="ru-RU" i="1" dirty="0" err="1">
                <a:solidFill>
                  <a:srgbClr val="00B050"/>
                </a:solidFill>
              </a:rPr>
              <a:t>зрушив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з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місця</a:t>
            </a:r>
            <a:endParaRPr lang="uk-UA" dirty="0">
              <a:solidFill>
                <a:srgbClr val="00B050"/>
              </a:solidFill>
            </a:endParaRPr>
          </a:p>
          <a:p>
            <a:r>
              <a:rPr lang="ru-RU" i="1" dirty="0" err="1">
                <a:solidFill>
                  <a:srgbClr val="00B0F0"/>
                </a:solidFill>
              </a:rPr>
              <a:t>Кожен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живе</a:t>
            </a:r>
            <a:r>
              <a:rPr lang="ru-RU" i="1" dirty="0">
                <a:solidFill>
                  <a:srgbClr val="00B0F0"/>
                </a:solidFill>
              </a:rPr>
              <a:t> так, як </a:t>
            </a:r>
            <a:r>
              <a:rPr lang="ru-RU" i="1" dirty="0" err="1">
                <a:solidFill>
                  <a:srgbClr val="00B0F0"/>
                </a:solidFill>
              </a:rPr>
              <a:t>він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хоче</a:t>
            </a:r>
            <a:endParaRPr lang="uk-UA" dirty="0">
              <a:solidFill>
                <a:srgbClr val="00B0F0"/>
              </a:solidFill>
            </a:endParaRPr>
          </a:p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Хмари </a:t>
            </a:r>
            <a:r>
              <a:rPr lang="ru-RU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насувалися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наче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великі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хвилі</a:t>
            </a:r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i="1" dirty="0">
                <a:solidFill>
                  <a:srgbClr val="7030A0"/>
                </a:solidFill>
              </a:rPr>
              <a:t>Я </a:t>
            </a:r>
            <a:r>
              <a:rPr lang="ru-RU" i="1" dirty="0" err="1">
                <a:solidFill>
                  <a:srgbClr val="7030A0"/>
                </a:solidFill>
              </a:rPr>
              <a:t>зробив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це</a:t>
            </a:r>
            <a:r>
              <a:rPr lang="ru-RU" i="1" dirty="0">
                <a:solidFill>
                  <a:srgbClr val="7030A0"/>
                </a:solidFill>
              </a:rPr>
              <a:t> через те, </a:t>
            </a:r>
            <a:r>
              <a:rPr lang="ru-RU" i="1" dirty="0" err="1">
                <a:solidFill>
                  <a:srgbClr val="7030A0"/>
                </a:solidFill>
              </a:rPr>
              <a:t>що</a:t>
            </a:r>
            <a:r>
              <a:rPr lang="ru-RU" i="1" dirty="0">
                <a:solidFill>
                  <a:srgbClr val="7030A0"/>
                </a:solidFill>
              </a:rPr>
              <a:t> люблю</a:t>
            </a:r>
            <a:r>
              <a:rPr lang="ru-RU" dirty="0">
                <a:solidFill>
                  <a:srgbClr val="7030A0"/>
                </a:solidFill>
              </a:rPr>
              <a:t>.</a:t>
            </a:r>
            <a:endParaRPr lang="uk-UA" dirty="0">
              <a:solidFill>
                <a:srgbClr val="7030A0"/>
              </a:solidFill>
            </a:endParaRPr>
          </a:p>
          <a:p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Ми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</a:rPr>
              <a:t>приїхали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</a:rPr>
              <a:t>сюди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</a:rPr>
              <a:t>щоб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</a:rPr>
              <a:t>відпочити</a:t>
            </a: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Якщо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добре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попрацюєш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одержиш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нагороду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Хоч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рідний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але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добра душа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i="1" dirty="0" err="1"/>
              <a:t>Вже</a:t>
            </a:r>
            <a:r>
              <a:rPr lang="ru-RU" i="1" dirty="0"/>
              <a:t> </a:t>
            </a:r>
            <a:r>
              <a:rPr lang="ru-RU" i="1" dirty="0" err="1"/>
              <a:t>ніч</a:t>
            </a:r>
            <a:r>
              <a:rPr lang="ru-RU" i="1" dirty="0"/>
              <a:t>, так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краще</a:t>
            </a:r>
            <a:r>
              <a:rPr lang="ru-RU" i="1" dirty="0"/>
              <a:t> не </a:t>
            </a:r>
            <a:r>
              <a:rPr lang="ru-RU" i="1" dirty="0" err="1"/>
              <a:t>виходь</a:t>
            </a:r>
            <a:endParaRPr lang="uk-UA" dirty="0"/>
          </a:p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3857620" y="42860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Приклади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51720" y="692697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0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ctr"/>
            <a:r>
              <a:rPr lang="uk-UA" sz="6000" dirty="0" smtClean="0">
                <a:solidFill>
                  <a:srgbClr val="FF0000"/>
                </a:solidFill>
                <a:latin typeface="Monotype Corsiva" pitchFamily="66" charset="0"/>
              </a:rPr>
              <a:t>Дякую </a:t>
            </a:r>
            <a:r>
              <a:rPr lang="uk-UA" sz="6000" dirty="0">
                <a:solidFill>
                  <a:srgbClr val="FF0000"/>
                </a:solidFill>
                <a:latin typeface="Monotype Corsiva" pitchFamily="66" charset="0"/>
              </a:rPr>
              <a:t>за увагу!</a:t>
            </a:r>
          </a:p>
          <a:p>
            <a:endParaRPr lang="uk-UA" sz="2800" dirty="0"/>
          </a:p>
          <a:p>
            <a:endParaRPr lang="uk-UA" sz="2800" dirty="0"/>
          </a:p>
          <a:p>
            <a:endParaRPr lang="uk-UA" sz="2800" dirty="0"/>
          </a:p>
          <a:p>
            <a:pPr algn="r"/>
            <a:r>
              <a:rPr lang="uk-UA" sz="2800" dirty="0">
                <a:latin typeface="Monotype Corsiva" pitchFamily="66" charset="0"/>
              </a:rPr>
              <a:t>Гавронська Галина </a:t>
            </a:r>
            <a:r>
              <a:rPr lang="uk-UA" sz="2800" dirty="0" smtClean="0">
                <a:latin typeface="Monotype Corsiva" pitchFamily="66" charset="0"/>
              </a:rPr>
              <a:t>Вікторівна</a:t>
            </a:r>
            <a:endParaRPr lang="en-US" sz="2800" dirty="0" smtClean="0">
              <a:latin typeface="Monotype Corsiva" pitchFamily="66" charset="0"/>
            </a:endParaRPr>
          </a:p>
          <a:p>
            <a:pPr algn="r"/>
            <a:r>
              <a:rPr lang="uk-UA" sz="2800" dirty="0" smtClean="0">
                <a:latin typeface="Monotype Corsiva" pitchFamily="66" charset="0"/>
              </a:rPr>
              <a:t>Вчитель </a:t>
            </a:r>
            <a:r>
              <a:rPr lang="uk-UA" sz="2800" dirty="0">
                <a:latin typeface="Monotype Corsiva" pitchFamily="66" charset="0"/>
              </a:rPr>
              <a:t>української мови та літератури</a:t>
            </a:r>
          </a:p>
          <a:p>
            <a:pPr algn="r"/>
            <a:r>
              <a:rPr lang="uk-UA" sz="2800" dirty="0" err="1">
                <a:latin typeface="Monotype Corsiva" pitchFamily="66" charset="0"/>
              </a:rPr>
              <a:t>Кам'яногребельського</a:t>
            </a:r>
            <a:r>
              <a:rPr lang="uk-UA" sz="2800" dirty="0">
                <a:latin typeface="Monotype Corsiva" pitchFamily="66" charset="0"/>
              </a:rPr>
              <a:t> НВК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2411760" y="3789040"/>
            <a:ext cx="5832648" cy="184976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295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33</TotalTime>
  <Words>482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Основні види складнопідрядних речень</vt:lpstr>
      <vt:lpstr>Серед складнопідрядних речень виділяються три основних види:</vt:lpstr>
      <vt:lpstr>складнопідрядне речення (приклади) </vt:lpstr>
      <vt:lpstr>Складнопідрядні речення з підрядними означальними </vt:lpstr>
      <vt:lpstr>Складнопідрядні речення з підрядними з'ясувальними </vt:lpstr>
      <vt:lpstr>Складнопідрядні речення з підрядними обставинними </vt:lpstr>
      <vt:lpstr>Тип речення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6</cp:revision>
  <dcterms:created xsi:type="dcterms:W3CDTF">2011-11-28T08:46:24Z</dcterms:created>
  <dcterms:modified xsi:type="dcterms:W3CDTF">2014-01-10T08:43:24Z</dcterms:modified>
</cp:coreProperties>
</file>