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3" r:id="rId4"/>
    <p:sldId id="275" r:id="rId5"/>
    <p:sldId id="274" r:id="rId6"/>
    <p:sldId id="276" r:id="rId7"/>
    <p:sldId id="259" r:id="rId8"/>
    <p:sldId id="258" r:id="rId9"/>
    <p:sldId id="261" r:id="rId10"/>
    <p:sldId id="277" r:id="rId11"/>
    <p:sldId id="278" r:id="rId12"/>
    <p:sldId id="260" r:id="rId13"/>
    <p:sldId id="263" r:id="rId14"/>
    <p:sldId id="264" r:id="rId15"/>
    <p:sldId id="265" r:id="rId16"/>
    <p:sldId id="280" r:id="rId17"/>
    <p:sldId id="279" r:id="rId18"/>
    <p:sldId id="267" r:id="rId19"/>
    <p:sldId id="281" r:id="rId20"/>
    <p:sldId id="282" r:id="rId21"/>
    <p:sldId id="268" r:id="rId22"/>
    <p:sldId id="269" r:id="rId23"/>
    <p:sldId id="270" r:id="rId24"/>
    <p:sldId id="271" r:id="rId25"/>
    <p:sldId id="284" r:id="rId26"/>
    <p:sldId id="27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C%D0%BE%D0%BB%D0%B8%D1%82%D0%B2%D0%B0_%D0%B7%D0%B0_%D0%A3%D0%BA%D1%80%D0%B0%D1%97%D0%BD%D1%83" TargetMode="External"/><Relationship Id="rId3" Type="http://schemas.openxmlformats.org/officeDocument/2006/relationships/hyperlink" Target="http://uk.wikipedia.org/wiki/%D0%9F%D0%B8%D1%81%D1%8C%D0%BC%D0%B5%D0%BD%D0%BD%D0%B8%D0%BA" TargetMode="External"/><Relationship Id="rId7" Type="http://schemas.openxmlformats.org/officeDocument/2006/relationships/hyperlink" Target="http://uk.wikipedia.org/wiki/%D0%9F%D1%81%D0%B5%D0%B2%D0%B4%D0%BE%D0%BD%D1%96%D0%BC" TargetMode="External"/><Relationship Id="rId12" Type="http://schemas.openxmlformats.org/officeDocument/2006/relationships/image" Target="../media/image10.jpeg"/><Relationship Id="rId2" Type="http://schemas.openxmlformats.org/officeDocument/2006/relationships/hyperlink" Target="http://uk.wikipedia.org/wiki/%D0%9F%D0%B5%D1%80%D0%B5%D0%BA%D0%BB%D0%B0%D0%B4%D0%B0%D1%8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uk.wikipedia.org/wiki/%D0%93%D1%80%D0%BE%D0%BC%D0%B0%D0%B4%D1%81%D1%8C%D0%BA%D0%B8%D0%B9_%D0%B4%D1%96%D1%8F%D1%87" TargetMode="External"/><Relationship Id="rId11" Type="http://schemas.openxmlformats.org/officeDocument/2006/relationships/image" Target="../media/image9.jpeg"/><Relationship Id="rId5" Type="http://schemas.openxmlformats.org/officeDocument/2006/relationships/hyperlink" Target="http://uk.wikipedia.org/wiki/%D0%9F%D0%B5%D0%B4%D0%B0%D0%B3%D0%BE%D0%B3" TargetMode="External"/><Relationship Id="rId10" Type="http://schemas.openxmlformats.org/officeDocument/2006/relationships/hyperlink" Target="http://uk.wikipedia.org/wiki/%D0%A8%D0%B5%D0%B2%D1%87%D0%B5%D0%BD%D0%BA%D0%BE_%D0%A2%D0%B0%D1%80%D0%B0%D1%81_%D0%93%D1%80%D0%B8%D0%B3%D0%BE%D1%80%D0%BE%D0%B2%D0%B8%D1%87" TargetMode="External"/><Relationship Id="rId4" Type="http://schemas.openxmlformats.org/officeDocument/2006/relationships/hyperlink" Target="http://uk.wikipedia.org/wiki/%D0%9B%D0%B5%D0%BA%D1%81%D0%B8%D0%BA%D0%BE%D0%B3%D1%80%D0%B0%D1%84" TargetMode="External"/><Relationship Id="rId9" Type="http://schemas.openxmlformats.org/officeDocument/2006/relationships/hyperlink" Target="http://uk.wikipedia.org/wiki/%D0%A9%D0%BE%D0%B4%D0%B5%D0%BD%D0%BD%D0%B8%D0%BA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рум Индия ТВ - российского телеканала индийского кино * Просмотр темы - &quot;О своём , о женском &quot;- 2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1576" y="2852739"/>
            <a:ext cx="4262424" cy="40052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2060"/>
                </a:solidFill>
              </a:rPr>
              <a:t>Зв'язок Легенди про </a:t>
            </a:r>
            <a:r>
              <a:rPr lang="uk-UA" b="1" i="1" dirty="0" err="1" smtClean="0">
                <a:solidFill>
                  <a:srgbClr val="002060"/>
                </a:solidFill>
              </a:rPr>
              <a:t>дівчину-Україну</a:t>
            </a:r>
            <a:r>
              <a:rPr lang="uk-UA" b="1" i="1" dirty="0" smtClean="0">
                <a:solidFill>
                  <a:srgbClr val="002060"/>
                </a:solidFill>
              </a:rPr>
              <a:t> з «Молитвою» О. </a:t>
            </a:r>
            <a:r>
              <a:rPr lang="uk-UA" b="1" i="1" dirty="0" err="1" smtClean="0">
                <a:solidFill>
                  <a:srgbClr val="002060"/>
                </a:solidFill>
              </a:rPr>
              <a:t>Кониського</a:t>
            </a:r>
            <a:r>
              <a:rPr lang="uk-UA" b="1" i="1" dirty="0" smtClean="0">
                <a:solidFill>
                  <a:srgbClr val="002060"/>
                </a:solidFill>
              </a:rPr>
              <a:t> й М. Лисенка – духовним гімном України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643446"/>
            <a:ext cx="6400800" cy="1752600"/>
          </a:xfrm>
        </p:spPr>
        <p:txBody>
          <a:bodyPr/>
          <a:lstStyle/>
          <a:p>
            <a:pPr algn="l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Українські народні пісні, Випуск 3. Золота колекція (2008) (256 kbps) - Музыкальный огон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74638"/>
            <a:ext cx="4286280" cy="114300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Анкета твору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714488"/>
            <a:ext cx="5572164" cy="3857652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Тема</a:t>
            </a:r>
            <a:r>
              <a:rPr lang="ru-RU" sz="4800" b="1" dirty="0" smtClean="0">
                <a:solidFill>
                  <a:srgbClr val="002060"/>
                </a:solidFill>
              </a:rPr>
              <a:t>:</a:t>
            </a:r>
            <a:endParaRPr lang="ru-RU" sz="4800" b="1" i="1" dirty="0" smtClean="0">
              <a:solidFill>
                <a:srgbClr val="002060"/>
              </a:solidFill>
            </a:endParaRPr>
          </a:p>
          <a:p>
            <a:r>
              <a:rPr lang="ru-RU" sz="4800" b="1" dirty="0" err="1" smtClean="0">
                <a:solidFill>
                  <a:srgbClr val="002060"/>
                </a:solidFill>
              </a:rPr>
              <a:t>Ідея</a:t>
            </a:r>
            <a:r>
              <a:rPr lang="ru-RU" sz="4800" b="1" dirty="0" smtClean="0">
                <a:solidFill>
                  <a:srgbClr val="002060"/>
                </a:solidFill>
              </a:rPr>
              <a:t>:</a:t>
            </a:r>
            <a:endParaRPr lang="ru-RU" sz="4800" b="1" i="1" dirty="0" smtClean="0">
              <a:solidFill>
                <a:srgbClr val="002060"/>
              </a:solidFill>
            </a:endParaRPr>
          </a:p>
          <a:p>
            <a:r>
              <a:rPr lang="ru-RU" sz="4800" b="1" dirty="0" err="1" smtClean="0">
                <a:solidFill>
                  <a:srgbClr val="002060"/>
                </a:solidFill>
              </a:rPr>
              <a:t>Основна</a:t>
            </a:r>
            <a:r>
              <a:rPr lang="ru-RU" sz="4800" b="1" dirty="0" smtClean="0">
                <a:solidFill>
                  <a:srgbClr val="002060"/>
                </a:solidFill>
              </a:rPr>
              <a:t> думка</a:t>
            </a:r>
            <a:r>
              <a:rPr lang="ru-RU" sz="4800" b="1" dirty="0" smtClean="0">
                <a:solidFill>
                  <a:srgbClr val="002060"/>
                </a:solidFill>
              </a:rPr>
              <a:t>:</a:t>
            </a:r>
            <a:endParaRPr lang="ru-RU" sz="4800" b="1" i="1" dirty="0" smtClean="0">
              <a:solidFill>
                <a:srgbClr val="002060"/>
              </a:solidFill>
            </a:endParaRPr>
          </a:p>
          <a:p>
            <a:endParaRPr lang="ru-RU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Українські народні пісні, Випуск 3. Золота колекція (2008) (256 kbps) - Музыкальный огон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74638"/>
            <a:ext cx="4286280" cy="114300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Анкета твору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00174"/>
            <a:ext cx="7429552" cy="511494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ru-RU" sz="2800" b="1" u="sng" dirty="0" smtClean="0"/>
              <a:t>Тема</a:t>
            </a:r>
            <a:r>
              <a:rPr lang="ru-RU" sz="2800" b="1" u="sng" dirty="0" smtClean="0"/>
              <a:t>: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зображення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дівчини-України</a:t>
            </a:r>
            <a:r>
              <a:rPr lang="ru-RU" sz="2800" b="1" i="1" dirty="0" smtClean="0">
                <a:solidFill>
                  <a:srgbClr val="002060"/>
                </a:solidFill>
              </a:rPr>
              <a:t>, яка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звернулася</a:t>
            </a:r>
            <a:r>
              <a:rPr lang="ru-RU" sz="2800" b="1" i="1" dirty="0" smtClean="0">
                <a:solidFill>
                  <a:srgbClr val="002060"/>
                </a:solidFill>
              </a:rPr>
              <a:t> по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допомогу</a:t>
            </a:r>
            <a:r>
              <a:rPr lang="ru-RU" sz="2800" b="1" i="1" dirty="0" smtClean="0">
                <a:solidFill>
                  <a:srgbClr val="002060"/>
                </a:solidFill>
              </a:rPr>
              <a:t> до Господа у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зв'язку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зі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стражданнями</a:t>
            </a:r>
            <a:r>
              <a:rPr lang="ru-RU" sz="2800" b="1" i="1" dirty="0" smtClean="0">
                <a:solidFill>
                  <a:srgbClr val="002060"/>
                </a:solidFill>
              </a:rPr>
              <a:t>,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що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терпить</a:t>
            </a:r>
            <a:r>
              <a:rPr lang="ru-RU" sz="2800" b="1" i="1" dirty="0" smtClean="0">
                <a:solidFill>
                  <a:srgbClr val="002060"/>
                </a:solidFill>
              </a:rPr>
              <a:t> земля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її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від</a:t>
            </a:r>
            <a:r>
              <a:rPr lang="ru-RU" sz="2800" b="1" i="1" dirty="0" smtClean="0">
                <a:solidFill>
                  <a:srgbClr val="002060"/>
                </a:solidFill>
              </a:rPr>
              <a:t> «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пролитої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крові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й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пожеж</a:t>
            </a:r>
            <a:r>
              <a:rPr lang="ru-RU" sz="2800" b="1" i="1" dirty="0" smtClean="0">
                <a:solidFill>
                  <a:srgbClr val="002060"/>
                </a:solidFill>
              </a:rPr>
              <a:t>».</a:t>
            </a:r>
          </a:p>
          <a:p>
            <a:r>
              <a:rPr lang="ru-RU" sz="2800" b="1" u="sng" dirty="0" err="1" smtClean="0"/>
              <a:t>Ідея</a:t>
            </a:r>
            <a:r>
              <a:rPr lang="ru-RU" sz="2800" b="1" u="sng" dirty="0" smtClean="0"/>
              <a:t>: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уславлення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Всевишнього</a:t>
            </a:r>
            <a:r>
              <a:rPr lang="ru-RU" sz="2800" b="1" i="1" dirty="0" smtClean="0">
                <a:solidFill>
                  <a:srgbClr val="7030A0"/>
                </a:solidFill>
              </a:rPr>
              <a:t>,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який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надає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допомогу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всім</a:t>
            </a:r>
            <a:r>
              <a:rPr lang="ru-RU" sz="2800" b="1" i="1" dirty="0" smtClean="0">
                <a:solidFill>
                  <a:srgbClr val="7030A0"/>
                </a:solidFill>
              </a:rPr>
              <a:t>,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хто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її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потребує</a:t>
            </a:r>
            <a:r>
              <a:rPr lang="ru-RU" sz="2800" b="1" i="1" dirty="0" smtClean="0">
                <a:solidFill>
                  <a:srgbClr val="7030A0"/>
                </a:solidFill>
              </a:rPr>
              <a:t>;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возвеличення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пісні</a:t>
            </a:r>
            <a:r>
              <a:rPr lang="ru-RU" sz="2800" b="1" i="1" dirty="0" smtClean="0">
                <a:solidFill>
                  <a:srgbClr val="7030A0"/>
                </a:solidFill>
              </a:rPr>
              <a:t> як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неоціненного</a:t>
            </a:r>
            <a:r>
              <a:rPr lang="ru-RU" sz="2800" b="1" i="1" dirty="0" smtClean="0">
                <a:solidFill>
                  <a:srgbClr val="7030A0"/>
                </a:solidFill>
              </a:rPr>
              <a:t> дару.</a:t>
            </a:r>
          </a:p>
          <a:p>
            <a:r>
              <a:rPr lang="ru-RU" sz="2800" b="1" u="sng" dirty="0" err="1" smtClean="0"/>
              <a:t>Основна</a:t>
            </a:r>
            <a:r>
              <a:rPr lang="ru-RU" sz="2800" b="1" u="sng" dirty="0" smtClean="0"/>
              <a:t> думка</a:t>
            </a:r>
            <a:r>
              <a:rPr lang="ru-RU" sz="2800" b="1" u="sng" dirty="0" smtClean="0"/>
              <a:t>: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серед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всіляких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скарбів</a:t>
            </a:r>
            <a:r>
              <a:rPr lang="ru-RU" sz="2800" b="1" i="1" dirty="0" smtClean="0">
                <a:solidFill>
                  <a:srgbClr val="0070C0"/>
                </a:solidFill>
              </a:rPr>
              <a:t>,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талантів</a:t>
            </a:r>
            <a:r>
              <a:rPr lang="ru-RU" sz="2800" b="1" i="1" dirty="0" smtClean="0">
                <a:solidFill>
                  <a:srgbClr val="0070C0"/>
                </a:solidFill>
              </a:rPr>
              <a:t>,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здібностей</a:t>
            </a:r>
            <a:r>
              <a:rPr lang="ru-RU" sz="2800" b="1" i="1" dirty="0" smtClean="0">
                <a:solidFill>
                  <a:srgbClr val="0070C0"/>
                </a:solidFill>
              </a:rPr>
              <a:t>,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обдаровань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пісня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є</a:t>
            </a:r>
            <a:r>
              <a:rPr lang="ru-RU" sz="2800" b="1" i="1" dirty="0" smtClean="0">
                <a:solidFill>
                  <a:srgbClr val="0070C0"/>
                </a:solidFill>
              </a:rPr>
              <a:t> </a:t>
            </a:r>
            <a:r>
              <a:rPr lang="ru-RU" sz="2800" b="1" i="1" dirty="0" err="1" smtClean="0">
                <a:solidFill>
                  <a:srgbClr val="0070C0"/>
                </a:solidFill>
              </a:rPr>
              <a:t>неоціненним</a:t>
            </a:r>
            <a:r>
              <a:rPr lang="ru-RU" sz="2800" b="1" i="1" dirty="0" smtClean="0">
                <a:solidFill>
                  <a:srgbClr val="0070C0"/>
                </a:solidFill>
              </a:rPr>
              <a:t> даром.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ена\Desktop\5b6968348cfe5b13bba289d0be95bd7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500438"/>
            <a:ext cx="5000628" cy="335756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2060"/>
                </a:solidFill>
              </a:rPr>
              <a:t>Визначте</a:t>
            </a:r>
            <a:r>
              <a:rPr lang="ru-RU" sz="3600" b="1" dirty="0" smtClean="0">
                <a:solidFill>
                  <a:srgbClr val="002060"/>
                </a:solidFill>
              </a:rPr>
              <a:t> за легендою </a:t>
            </a:r>
            <a:r>
              <a:rPr lang="ru-RU" sz="3600" b="1" dirty="0" err="1" smtClean="0">
                <a:solidFill>
                  <a:srgbClr val="002060"/>
                </a:solidFill>
              </a:rPr>
              <a:t>риси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</a:rPr>
              <a:t>національного</a:t>
            </a:r>
            <a:r>
              <a:rPr lang="ru-RU" sz="3600" b="1" dirty="0" smtClean="0">
                <a:solidFill>
                  <a:srgbClr val="002060"/>
                </a:solidFill>
              </a:rPr>
              <a:t> характеру </a:t>
            </a:r>
            <a:r>
              <a:rPr lang="ru-RU" sz="3600" b="1" dirty="0" err="1" smtClean="0">
                <a:solidFill>
                  <a:srgbClr val="002060"/>
                </a:solidFill>
              </a:rPr>
              <a:t>українців</a:t>
            </a:r>
            <a:r>
              <a:rPr lang="ru-RU" sz="3600" dirty="0" smtClean="0"/>
              <a:t>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quot;limon.frut.china-tea.ru&quot; - Политика - страница 67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871898"/>
            <a:ext cx="4286280" cy="2986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err="1" smtClean="0">
                <a:solidFill>
                  <a:srgbClr val="FFC000"/>
                </a:solidFill>
              </a:rPr>
              <a:t>Поетичні</a:t>
            </a:r>
            <a:r>
              <a:rPr lang="ru-RU" sz="3200" b="1" i="1" dirty="0" smtClean="0">
                <a:solidFill>
                  <a:srgbClr val="FFC000"/>
                </a:solidFill>
              </a:rPr>
              <a:t>, </a:t>
            </a:r>
            <a:endParaRPr lang="ru-RU" sz="3200" b="1" i="1" dirty="0" smtClean="0">
              <a:solidFill>
                <a:srgbClr val="FFC000"/>
              </a:solidFill>
            </a:endParaRPr>
          </a:p>
          <a:p>
            <a:pPr algn="ctr"/>
            <a:r>
              <a:rPr lang="ru-RU" sz="3200" b="1" i="1" dirty="0" err="1" smtClean="0">
                <a:solidFill>
                  <a:srgbClr val="FFC000"/>
                </a:solidFill>
              </a:rPr>
              <a:t>покірні</a:t>
            </a:r>
            <a:r>
              <a:rPr lang="ru-RU" sz="3200" b="1" i="1" dirty="0" smtClean="0">
                <a:solidFill>
                  <a:srgbClr val="FFC000"/>
                </a:solidFill>
              </a:rPr>
              <a:t>, </a:t>
            </a:r>
            <a:endParaRPr lang="ru-RU" sz="3200" b="1" i="1" dirty="0" smtClean="0">
              <a:solidFill>
                <a:srgbClr val="FFC000"/>
              </a:solidFill>
            </a:endParaRPr>
          </a:p>
          <a:p>
            <a:pPr algn="ctr"/>
            <a:r>
              <a:rPr lang="ru-RU" sz="3200" b="1" i="1" dirty="0" err="1" smtClean="0">
                <a:solidFill>
                  <a:srgbClr val="FFC000"/>
                </a:solidFill>
              </a:rPr>
              <a:t>з</a:t>
            </a:r>
            <a:r>
              <a:rPr lang="ru-RU" sz="3200" b="1" i="1" dirty="0" smtClean="0">
                <a:solidFill>
                  <a:srgbClr val="FFC000"/>
                </a:solidFill>
              </a:rPr>
              <a:t> </a:t>
            </a:r>
            <a:r>
              <a:rPr lang="ru-RU" sz="3200" b="1" i="1" dirty="0" err="1" smtClean="0">
                <a:solidFill>
                  <a:srgbClr val="FFC000"/>
                </a:solidFill>
              </a:rPr>
              <a:t>гарним</a:t>
            </a:r>
            <a:r>
              <a:rPr lang="ru-RU" sz="3200" b="1" i="1" dirty="0" smtClean="0">
                <a:solidFill>
                  <a:srgbClr val="FFC000"/>
                </a:solidFill>
              </a:rPr>
              <a:t> </a:t>
            </a:r>
            <a:r>
              <a:rPr lang="ru-RU" sz="3200" b="1" i="1" dirty="0" err="1" smtClean="0">
                <a:solidFill>
                  <a:srgbClr val="FFC000"/>
                </a:solidFill>
              </a:rPr>
              <a:t>естетичним</a:t>
            </a:r>
            <a:r>
              <a:rPr lang="ru-RU" sz="3200" b="1" i="1" dirty="0" smtClean="0">
                <a:solidFill>
                  <a:srgbClr val="FFC000"/>
                </a:solidFill>
              </a:rPr>
              <a:t> смаком, </a:t>
            </a:r>
            <a:r>
              <a:rPr lang="ru-RU" sz="3200" b="1" i="1" dirty="0" err="1" smtClean="0">
                <a:solidFill>
                  <a:srgbClr val="FFC000"/>
                </a:solidFill>
              </a:rPr>
              <a:t>богобоязливі</a:t>
            </a:r>
            <a:r>
              <a:rPr lang="ru-RU" sz="3200" b="1" i="1" dirty="0" smtClean="0">
                <a:solidFill>
                  <a:srgbClr val="FFC000"/>
                </a:solidFill>
              </a:rPr>
              <a:t>,</a:t>
            </a:r>
          </a:p>
          <a:p>
            <a:pPr algn="ctr"/>
            <a:r>
              <a:rPr lang="ru-RU" sz="3200" b="1" i="1" dirty="0" smtClean="0">
                <a:solidFill>
                  <a:srgbClr val="FFC000"/>
                </a:solidFill>
              </a:rPr>
              <a:t> </a:t>
            </a:r>
            <a:r>
              <a:rPr lang="ru-RU" sz="3200" b="1" i="1" dirty="0" err="1" smtClean="0">
                <a:solidFill>
                  <a:srgbClr val="FFC000"/>
                </a:solidFill>
              </a:rPr>
              <a:t>волелюбні</a:t>
            </a:r>
            <a:endParaRPr lang="ru-RU" sz="32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Украинцы против федерализации: &quot;Это приведет к расколу, каждый князь будет иметь свое княжество&quot; (ВИДЕО) &quot; INTV.u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6667500" cy="4629151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1428728" y="4143380"/>
            <a:ext cx="6000792" cy="250033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Доберіть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запишіть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якомога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більше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слів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що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виникають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від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асоціації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зі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словом </a:t>
            </a: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УКРАЇНА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31154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16151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Обои, картинки поиск: Дональд Золан - www.GdeFon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14290"/>
            <a:ext cx="6096000" cy="48768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8" y="5500702"/>
            <a:ext cx="4018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«Молитва»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2400" b="1" dirty="0" err="1" smtClean="0">
                <a:solidFill>
                  <a:srgbClr val="C00000"/>
                </a:solidFill>
              </a:rPr>
              <a:t>Історія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виникнення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твору</a:t>
            </a:r>
            <a:r>
              <a:rPr lang="ru-RU" sz="2400" b="1" dirty="0" smtClean="0">
                <a:solidFill>
                  <a:srgbClr val="C00000"/>
                </a:solidFill>
              </a:rPr>
              <a:t> «Молитва» та </a:t>
            </a:r>
            <a:r>
              <a:rPr lang="ru-RU" sz="2400" b="1" dirty="0" err="1" smtClean="0">
                <a:solidFill>
                  <a:srgbClr val="C00000"/>
                </a:solidFill>
              </a:rPr>
              <a:t>його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призначення</a:t>
            </a:r>
            <a:r>
              <a:rPr lang="ru-RU" sz="24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572560" cy="578647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450850">
              <a:buNone/>
            </a:pPr>
            <a:r>
              <a:rPr lang="ru-RU" sz="2000" b="1" i="1" dirty="0" err="1" smtClean="0">
                <a:solidFill>
                  <a:srgbClr val="002060"/>
                </a:solidFill>
              </a:rPr>
              <a:t>Ця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пісня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більш</a:t>
            </a:r>
            <a:r>
              <a:rPr lang="ru-RU" sz="2000" b="1" i="1" dirty="0" smtClean="0">
                <a:solidFill>
                  <a:srgbClr val="002060"/>
                </a:solidFill>
              </a:rPr>
              <a:t> як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півстоліття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була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забороненою</a:t>
            </a:r>
            <a:r>
              <a:rPr lang="ru-RU" sz="2000" b="1" i="1" dirty="0" smtClean="0">
                <a:solidFill>
                  <a:srgbClr val="002060"/>
                </a:solidFill>
              </a:rPr>
              <a:t>, не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виконувалася</a:t>
            </a:r>
            <a:r>
              <a:rPr lang="ru-RU" sz="2000" b="1" i="1" dirty="0" smtClean="0">
                <a:solidFill>
                  <a:srgbClr val="002060"/>
                </a:solidFill>
              </a:rPr>
              <a:t> на концертах, не звучала по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радіо</a:t>
            </a:r>
            <a:r>
              <a:rPr lang="ru-RU" sz="2000" b="1" i="1" dirty="0" smtClean="0">
                <a:solidFill>
                  <a:srgbClr val="002060"/>
                </a:solidFill>
              </a:rPr>
              <a:t>.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marL="0" indent="450850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Коли </a:t>
            </a:r>
            <a:r>
              <a:rPr lang="ru-RU" sz="2000" b="1" i="1" dirty="0" smtClean="0">
                <a:solidFill>
                  <a:srgbClr val="002060"/>
                </a:solidFill>
              </a:rPr>
              <a:t>вона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народилася</a:t>
            </a:r>
            <a:r>
              <a:rPr lang="ru-RU" sz="2000" b="1" i="1" dirty="0" smtClean="0">
                <a:solidFill>
                  <a:srgbClr val="002060"/>
                </a:solidFill>
              </a:rPr>
              <a:t>, точно не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відомо</a:t>
            </a:r>
            <a:r>
              <a:rPr lang="ru-RU" sz="2000" b="1" i="1" dirty="0" smtClean="0">
                <a:solidFill>
                  <a:srgbClr val="002060"/>
                </a:solidFill>
              </a:rPr>
              <a:t>.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marL="0" indent="450850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Слова </a:t>
            </a:r>
            <a:r>
              <a:rPr lang="ru-RU" sz="2000" b="1" i="1" dirty="0" smtClean="0">
                <a:solidFill>
                  <a:srgbClr val="002060"/>
                </a:solidFill>
              </a:rPr>
              <a:t>належать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Олександрові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Кониському</a:t>
            </a:r>
            <a:r>
              <a:rPr lang="ru-RU" sz="2000" b="1" i="1" dirty="0" smtClean="0">
                <a:solidFill>
                  <a:srgbClr val="002060"/>
                </a:solidFill>
              </a:rPr>
              <a:t>,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музика</a:t>
            </a:r>
            <a:r>
              <a:rPr lang="en-US" sz="2000" b="1" i="1" dirty="0" smtClean="0">
                <a:solidFill>
                  <a:srgbClr val="002060"/>
                </a:solidFill>
              </a:rPr>
              <a:t> </a:t>
            </a:r>
            <a:r>
              <a:rPr lang="ru-RU" sz="2000" b="1" i="1" dirty="0" smtClean="0">
                <a:solidFill>
                  <a:srgbClr val="002060"/>
                </a:solidFill>
              </a:rPr>
              <a:t>— 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Миколі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Лисенкові</a:t>
            </a:r>
            <a:r>
              <a:rPr lang="ru-RU" sz="2000" b="1" i="1" dirty="0" smtClean="0">
                <a:solidFill>
                  <a:srgbClr val="002060"/>
                </a:solidFill>
              </a:rPr>
              <a:t>.</a:t>
            </a:r>
          </a:p>
          <a:p>
            <a:pPr marL="0" indent="450850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У 1903-му, коли автор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музики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перебував</a:t>
            </a:r>
            <a:r>
              <a:rPr lang="ru-RU" sz="2000" b="1" i="1" dirty="0" smtClean="0">
                <a:solidFill>
                  <a:srgbClr val="002060"/>
                </a:solidFill>
              </a:rPr>
              <a:t> у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Львові</a:t>
            </a:r>
            <a:r>
              <a:rPr lang="ru-RU" sz="2000" b="1" i="1" dirty="0" smtClean="0">
                <a:solidFill>
                  <a:srgbClr val="002060"/>
                </a:solidFill>
              </a:rPr>
              <a:t>, вона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лунала</a:t>
            </a:r>
            <a:r>
              <a:rPr lang="ru-RU" sz="2000" b="1" i="1" dirty="0" smtClean="0">
                <a:solidFill>
                  <a:srgbClr val="002060"/>
                </a:solidFill>
              </a:rPr>
              <a:t> на концертах.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marL="0" indent="450850">
              <a:buNone/>
            </a:pPr>
            <a:r>
              <a:rPr lang="ru-RU" sz="2000" b="1" i="1" dirty="0" err="1" smtClean="0">
                <a:solidFill>
                  <a:srgbClr val="002060"/>
                </a:solidFill>
              </a:rPr>
              <a:t>Пісня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зазнала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певного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переакцентування</a:t>
            </a:r>
            <a:r>
              <a:rPr lang="ru-RU" sz="2000" b="1" i="1" dirty="0" smtClean="0">
                <a:solidFill>
                  <a:srgbClr val="002060"/>
                </a:solidFill>
              </a:rPr>
              <a:t>: написана для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дітей</a:t>
            </a:r>
            <a:r>
              <a:rPr lang="ru-RU" sz="2000" b="1" i="1" dirty="0" smtClean="0">
                <a:solidFill>
                  <a:srgbClr val="002060"/>
                </a:solidFill>
              </a:rPr>
              <a:t>,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після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зміни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окремих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слів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набула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загальнонародного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звучання</a:t>
            </a:r>
            <a:r>
              <a:rPr lang="ru-RU" sz="2000" b="1" i="1" dirty="0" smtClean="0">
                <a:solidFill>
                  <a:srgbClr val="002060"/>
                </a:solidFill>
              </a:rPr>
              <a:t>.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marL="0" indent="450850">
              <a:buNone/>
            </a:pPr>
            <a:r>
              <a:rPr lang="ru-RU" sz="2000" b="1" i="1" dirty="0" err="1" smtClean="0">
                <a:solidFill>
                  <a:srgbClr val="002060"/>
                </a:solidFill>
              </a:rPr>
              <a:t>Виконувалась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у школах, на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церковних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святах</a:t>
            </a:r>
            <a:r>
              <a:rPr lang="ru-RU" sz="2000" b="1" i="1" dirty="0" smtClean="0">
                <a:solidFill>
                  <a:srgbClr val="002060"/>
                </a:solidFill>
              </a:rPr>
              <a:t>,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світських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концертах як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духовний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гімн</a:t>
            </a:r>
            <a:r>
              <a:rPr lang="ru-RU" sz="2000" b="1" i="1" dirty="0" smtClean="0">
                <a:solidFill>
                  <a:srgbClr val="002060"/>
                </a:solidFill>
              </a:rPr>
              <a:t> —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спочатку</a:t>
            </a:r>
            <a:r>
              <a:rPr lang="ru-RU" sz="2000" b="1" i="1" dirty="0" smtClean="0">
                <a:solidFill>
                  <a:srgbClr val="002060"/>
                </a:solidFill>
              </a:rPr>
              <a:t> в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західноукраїнських</a:t>
            </a:r>
            <a:r>
              <a:rPr lang="ru-RU" sz="2000" b="1" i="1" dirty="0" smtClean="0">
                <a:solidFill>
                  <a:srgbClr val="002060"/>
                </a:solidFill>
              </a:rPr>
              <a:t> землях, а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протягом</a:t>
            </a:r>
            <a:r>
              <a:rPr lang="en-US" sz="2000" b="1" i="1" dirty="0" smtClean="0">
                <a:solidFill>
                  <a:srgbClr val="002060"/>
                </a:solidFill>
              </a:rPr>
              <a:t> </a:t>
            </a:r>
            <a:r>
              <a:rPr lang="ru-RU" sz="2000" b="1" i="1" dirty="0" smtClean="0">
                <a:solidFill>
                  <a:srgbClr val="002060"/>
                </a:solidFill>
              </a:rPr>
              <a:t>1917—1920 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років</a:t>
            </a:r>
            <a:r>
              <a:rPr lang="en-US" sz="2000" b="1" i="1" dirty="0" smtClean="0">
                <a:solidFill>
                  <a:srgbClr val="002060"/>
                </a:solidFill>
              </a:rPr>
              <a:t> </a:t>
            </a:r>
            <a:r>
              <a:rPr lang="ru-RU" sz="2000" b="1" i="1" dirty="0" smtClean="0">
                <a:solidFill>
                  <a:srgbClr val="002060"/>
                </a:solidFill>
              </a:rPr>
              <a:t>—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і</a:t>
            </a:r>
            <a:r>
              <a:rPr lang="ru-RU" sz="2000" b="1" i="1" dirty="0" smtClean="0">
                <a:solidFill>
                  <a:srgbClr val="002060"/>
                </a:solidFill>
              </a:rPr>
              <a:t> в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Наддніпрянській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Україні</a:t>
            </a:r>
            <a:r>
              <a:rPr lang="ru-RU" sz="2000" b="1" i="1" dirty="0" smtClean="0">
                <a:solidFill>
                  <a:srgbClr val="002060"/>
                </a:solidFill>
              </a:rPr>
              <a:t>.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marL="0" indent="450850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А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згодом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заборонена. Не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увійшла</a:t>
            </a:r>
            <a:r>
              <a:rPr lang="ru-RU" sz="2000" b="1" i="1" dirty="0" smtClean="0">
                <a:solidFill>
                  <a:srgbClr val="002060"/>
                </a:solidFill>
              </a:rPr>
              <a:t> до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жодного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з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видань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творів</a:t>
            </a:r>
            <a:r>
              <a:rPr lang="ru-RU" sz="2000" b="1" i="1" dirty="0" smtClean="0">
                <a:solidFill>
                  <a:srgbClr val="002060"/>
                </a:solidFill>
              </a:rPr>
              <a:t> М. В. Лисенка. </a:t>
            </a:r>
          </a:p>
          <a:p>
            <a:pPr marL="0" indent="450850">
              <a:buNone/>
            </a:pPr>
            <a:endParaRPr lang="ru-RU" sz="2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16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72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20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>
                <a:solidFill>
                  <a:srgbClr val="00B050"/>
                </a:solidFill>
              </a:rPr>
              <a:t>Вікіпедія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1214422"/>
            <a:ext cx="5429256" cy="542928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531813">
              <a:buNone/>
            </a:pPr>
            <a:r>
              <a:rPr lang="vi-VN" sz="2000" b="1" dirty="0" smtClean="0">
                <a:solidFill>
                  <a:srgbClr val="C00000"/>
                </a:solidFill>
              </a:rPr>
              <a:t>Олекса́ндр Я́кович Кони́ський</a:t>
            </a:r>
            <a:r>
              <a:rPr lang="vi-VN" sz="2000" dirty="0" smtClean="0">
                <a:solidFill>
                  <a:srgbClr val="C00000"/>
                </a:solidFill>
              </a:rPr>
              <a:t>  </a:t>
            </a:r>
            <a:r>
              <a:rPr lang="vi-VN" sz="2000" dirty="0" smtClean="0">
                <a:solidFill>
                  <a:srgbClr val="002060"/>
                </a:solidFill>
              </a:rPr>
              <a:t>— </a:t>
            </a:r>
            <a:r>
              <a:rPr lang="vi-VN" sz="2000" dirty="0" smtClean="0"/>
              <a:t>український </a:t>
            </a:r>
            <a:r>
              <a:rPr lang="vi-VN" sz="2000" dirty="0" smtClean="0">
                <a:hlinkClick r:id="rId2" tooltip="Перекладач"/>
              </a:rPr>
              <a:t>перекладач</a:t>
            </a:r>
            <a:r>
              <a:rPr lang="vi-VN" sz="2000" dirty="0" smtClean="0"/>
              <a:t>, </a:t>
            </a:r>
            <a:r>
              <a:rPr lang="vi-VN" sz="2000" dirty="0" smtClean="0">
                <a:hlinkClick r:id="rId3" tooltip="Письменник"/>
              </a:rPr>
              <a:t>письменник</a:t>
            </a:r>
            <a:r>
              <a:rPr lang="vi-VN" sz="2000" dirty="0" smtClean="0"/>
              <a:t>, видавець,</a:t>
            </a:r>
            <a:r>
              <a:rPr lang="vi-VN" sz="2000" dirty="0" smtClean="0">
                <a:hlinkClick r:id="rId4" tooltip="Лексикограф"/>
              </a:rPr>
              <a:t>лексикограф</a:t>
            </a:r>
            <a:r>
              <a:rPr lang="vi-VN" sz="2000" dirty="0" smtClean="0"/>
              <a:t>, </a:t>
            </a:r>
            <a:r>
              <a:rPr lang="vi-VN" sz="2000" dirty="0" smtClean="0">
                <a:hlinkClick r:id="rId5" tooltip="Педагог"/>
              </a:rPr>
              <a:t>педагог</a:t>
            </a:r>
            <a:r>
              <a:rPr lang="vi-VN" sz="2000" dirty="0" smtClean="0"/>
              <a:t>, </a:t>
            </a:r>
            <a:endParaRPr lang="uk-UA" sz="2000" dirty="0" smtClean="0"/>
          </a:p>
          <a:p>
            <a:pPr marL="0" indent="0">
              <a:buNone/>
            </a:pPr>
            <a:r>
              <a:rPr lang="vi-VN" sz="2000" dirty="0" smtClean="0">
                <a:hlinkClick r:id="rId6" tooltip="Громадський діяч"/>
              </a:rPr>
              <a:t>громадський діяч</a:t>
            </a:r>
            <a:r>
              <a:rPr lang="vi-VN" sz="2000" dirty="0" smtClean="0"/>
              <a:t> </a:t>
            </a:r>
            <a:endParaRPr lang="uk-UA" sz="2000" dirty="0" smtClean="0"/>
          </a:p>
          <a:p>
            <a:pPr marL="0" indent="531813">
              <a:buNone/>
            </a:pPr>
            <a:r>
              <a:rPr lang="vi-VN" sz="2000" dirty="0" smtClean="0"/>
              <a:t>Літературні </a:t>
            </a:r>
            <a:r>
              <a:rPr lang="vi-VN" sz="2000" dirty="0" smtClean="0">
                <a:hlinkClick r:id="rId7" tooltip="Псевдонім"/>
              </a:rPr>
              <a:t>псевдоніми</a:t>
            </a:r>
            <a:r>
              <a:rPr lang="uk-UA" sz="2000" dirty="0" smtClean="0"/>
              <a:t>:</a:t>
            </a:r>
            <a:r>
              <a:rPr lang="vi-VN" sz="2000" dirty="0" smtClean="0"/>
              <a:t> О. Верниволя, Ф. Ґоровенко, В. Буркун, Перебендя, О. Хуторянин та інші. (всього близько 150). </a:t>
            </a:r>
            <a:endParaRPr lang="uk-UA" sz="2000" dirty="0" smtClean="0"/>
          </a:p>
          <a:p>
            <a:pPr marL="0" indent="531813">
              <a:buNone/>
            </a:pPr>
            <a:r>
              <a:rPr lang="vi-VN" sz="2000" dirty="0" smtClean="0"/>
              <a:t>Професійний адвокат, педагог, журналіст. Автор слів пісні </a:t>
            </a:r>
            <a:r>
              <a:rPr lang="vi-VN" sz="2000" dirty="0" smtClean="0">
                <a:hlinkClick r:id="rId8" tooltip="Молитва за Україну"/>
              </a:rPr>
              <a:t>«Молитва за Україну»</a:t>
            </a:r>
            <a:r>
              <a:rPr lang="vi-VN" sz="2000" dirty="0" smtClean="0"/>
              <a:t>, перекладу </a:t>
            </a:r>
            <a:r>
              <a:rPr lang="vi-VN" sz="2000" dirty="0" smtClean="0">
                <a:hlinkClick r:id="rId9" tooltip="Щоденник"/>
              </a:rPr>
              <a:t>«Щоденника»</a:t>
            </a:r>
            <a:r>
              <a:rPr lang="vi-VN" sz="2000" dirty="0" smtClean="0"/>
              <a:t> </a:t>
            </a:r>
            <a:r>
              <a:rPr lang="vi-VN" sz="2000" dirty="0" smtClean="0">
                <a:hlinkClick r:id="rId10" tooltip="Шевченко Тарас Григорович"/>
              </a:rPr>
              <a:t>Т. Г. Шевченка</a:t>
            </a:r>
            <a:r>
              <a:rPr lang="vi-VN" sz="2000" dirty="0" smtClean="0"/>
              <a:t>.</a:t>
            </a:r>
            <a:endParaRPr lang="uk-UA" sz="2000" dirty="0" smtClean="0"/>
          </a:p>
          <a:p>
            <a:pPr marL="0" indent="531813">
              <a:buNone/>
            </a:pPr>
            <a:r>
              <a:rPr lang="ru-RU" sz="2000" dirty="0" err="1" smtClean="0">
                <a:solidFill>
                  <a:srgbClr val="252525"/>
                </a:solidFill>
                <a:latin typeface="Arial"/>
              </a:rPr>
              <a:t>Організував</a:t>
            </a:r>
            <a:r>
              <a:rPr lang="ru-RU" sz="2000" dirty="0" smtClean="0">
                <a:solidFill>
                  <a:srgbClr val="252525"/>
                </a:solidFill>
                <a:latin typeface="Arial"/>
              </a:rPr>
              <a:t> </a:t>
            </a:r>
            <a:r>
              <a:rPr lang="ru-RU" sz="2000" dirty="0" err="1" smtClean="0">
                <a:solidFill>
                  <a:srgbClr val="252525"/>
                </a:solidFill>
                <a:latin typeface="Arial"/>
              </a:rPr>
              <a:t>недільні</a:t>
            </a:r>
            <a:r>
              <a:rPr lang="ru-RU" sz="2000" dirty="0" smtClean="0">
                <a:solidFill>
                  <a:srgbClr val="252525"/>
                </a:solidFill>
                <a:latin typeface="Arial"/>
              </a:rPr>
              <a:t> </a:t>
            </a:r>
            <a:r>
              <a:rPr lang="ru-RU" sz="2000" dirty="0" err="1" smtClean="0">
                <a:solidFill>
                  <a:srgbClr val="252525"/>
                </a:solidFill>
                <a:latin typeface="Arial"/>
              </a:rPr>
              <a:t>школи</a:t>
            </a:r>
            <a:r>
              <a:rPr lang="ru-RU" sz="2000" dirty="0" smtClean="0">
                <a:solidFill>
                  <a:srgbClr val="252525"/>
                </a:solidFill>
                <a:latin typeface="Arial"/>
              </a:rPr>
              <a:t>, писав для них </a:t>
            </a:r>
            <a:r>
              <a:rPr lang="ru-RU" sz="2000" dirty="0" err="1" smtClean="0">
                <a:solidFill>
                  <a:srgbClr val="252525"/>
                </a:solidFill>
                <a:latin typeface="Arial"/>
              </a:rPr>
              <a:t>підручники</a:t>
            </a:r>
            <a:r>
              <a:rPr lang="ru-RU" sz="2000" dirty="0" smtClean="0">
                <a:solidFill>
                  <a:srgbClr val="252525"/>
                </a:solidFill>
                <a:latin typeface="Arial"/>
              </a:rPr>
              <a:t>.</a:t>
            </a:r>
          </a:p>
          <a:p>
            <a:pPr marL="0" indent="531813">
              <a:buNone/>
            </a:pPr>
            <a:r>
              <a:rPr lang="ru-RU" sz="2000" dirty="0" smtClean="0">
                <a:solidFill>
                  <a:srgbClr val="2D2D2D"/>
                </a:solidFill>
                <a:latin typeface="Tahoma"/>
                <a:ea typeface="Times New Roman"/>
              </a:rPr>
              <a:t>Автор </a:t>
            </a:r>
            <a:r>
              <a:rPr lang="ru-RU" sz="2000" dirty="0" err="1" smtClean="0">
                <a:solidFill>
                  <a:srgbClr val="2D2D2D"/>
                </a:solidFill>
                <a:latin typeface="Tahoma"/>
                <a:ea typeface="Times New Roman"/>
              </a:rPr>
              <a:t>ґрунтовної</a:t>
            </a:r>
            <a:r>
              <a:rPr lang="ru-RU" sz="2000" dirty="0" smtClean="0">
                <a:solidFill>
                  <a:srgbClr val="2D2D2D"/>
                </a:solidFill>
                <a:latin typeface="Tahoma"/>
                <a:ea typeface="Times New Roman"/>
              </a:rPr>
              <a:t> </a:t>
            </a:r>
            <a:r>
              <a:rPr lang="ru-RU" sz="2000" dirty="0" err="1" smtClean="0">
                <a:solidFill>
                  <a:srgbClr val="2D2D2D"/>
                </a:solidFill>
                <a:latin typeface="Tahoma"/>
                <a:ea typeface="Times New Roman"/>
              </a:rPr>
              <a:t>біографії</a:t>
            </a:r>
            <a:r>
              <a:rPr lang="ru-RU" sz="2000" dirty="0" smtClean="0">
                <a:solidFill>
                  <a:srgbClr val="2D2D2D"/>
                </a:solidFill>
                <a:latin typeface="Tahoma"/>
                <a:ea typeface="Times New Roman"/>
              </a:rPr>
              <a:t> Т. </a:t>
            </a:r>
            <a:r>
              <a:rPr lang="ru-RU" sz="2000" dirty="0" err="1" smtClean="0">
                <a:solidFill>
                  <a:srgbClr val="2D2D2D"/>
                </a:solidFill>
                <a:latin typeface="Tahoma"/>
                <a:ea typeface="Times New Roman"/>
              </a:rPr>
              <a:t>Шевченка</a:t>
            </a:r>
            <a:endParaRPr lang="ru-RU" sz="2000" dirty="0"/>
          </a:p>
        </p:txBody>
      </p:sp>
      <p:pic>
        <p:nvPicPr>
          <p:cNvPr id="6" name="Picture 2" descr="Дослідженн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500034" y="1785926"/>
            <a:ext cx="3143272" cy="4357718"/>
          </a:xfrm>
          <a:prstGeom prst="rect">
            <a:avLst/>
          </a:prstGeom>
          <a:noFill/>
        </p:spPr>
      </p:pic>
      <p:pic>
        <p:nvPicPr>
          <p:cNvPr id="35844" name="Picture 4" descr="Lenta.ru: Мир: Число статей в немецкой Wikipedia превысило миллион"/>
          <p:cNvPicPr>
            <a:picLocks noChangeAspect="1" noChangeArrowheads="1"/>
          </p:cNvPicPr>
          <p:nvPr/>
        </p:nvPicPr>
        <p:blipFill>
          <a:blip r:embed="rId12"/>
          <a:srcRect l="25689" r="25689"/>
          <a:stretch>
            <a:fillRect/>
          </a:stretch>
        </p:blipFill>
        <p:spPr bwMode="auto">
          <a:xfrm>
            <a:off x="428596" y="142852"/>
            <a:ext cx="1389204" cy="1428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Лена\Desktop\49723439_9263f7e6fc4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Вертикальный свиток 2"/>
          <p:cNvSpPr/>
          <p:nvPr/>
        </p:nvSpPr>
        <p:spPr>
          <a:xfrm>
            <a:off x="0" y="214290"/>
            <a:ext cx="5715008" cy="6357982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00B050"/>
              </a:solidFill>
            </a:endParaRPr>
          </a:p>
          <a:p>
            <a:pPr algn="ctr"/>
            <a:endParaRPr lang="ru-RU" sz="28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2800" b="1" dirty="0" err="1" smtClean="0">
                <a:solidFill>
                  <a:srgbClr val="00B050"/>
                </a:solidFill>
              </a:rPr>
              <a:t>Цікаво</a:t>
            </a:r>
            <a:r>
              <a:rPr lang="ru-RU" sz="2800" b="1" dirty="0" smtClean="0">
                <a:solidFill>
                  <a:srgbClr val="00B050"/>
                </a:solidFill>
              </a:rPr>
              <a:t>!</a:t>
            </a:r>
          </a:p>
          <a:p>
            <a:pPr indent="450850"/>
            <a:r>
              <a:rPr lang="ru-RU" sz="2000" b="1" i="1" dirty="0" smtClean="0">
                <a:solidFill>
                  <a:srgbClr val="C00000"/>
                </a:solidFill>
              </a:rPr>
              <a:t>Молитва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виникла</a:t>
            </a:r>
            <a:r>
              <a:rPr lang="ru-RU" sz="2000" b="1" i="1" dirty="0" smtClean="0">
                <a:solidFill>
                  <a:srgbClr val="C00000"/>
                </a:solidFill>
              </a:rPr>
              <a:t> на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основі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первісних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магічних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замовлянь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</a:rPr>
              <a:t> як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звертання</a:t>
            </a:r>
            <a:r>
              <a:rPr lang="ru-RU" sz="2000" b="1" i="1" dirty="0" smtClean="0">
                <a:solidFill>
                  <a:srgbClr val="C00000"/>
                </a:solidFill>
              </a:rPr>
              <a:t> до бога, до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надприродних</a:t>
            </a:r>
            <a:r>
              <a:rPr lang="ru-RU" sz="2000" b="1" i="1" dirty="0" smtClean="0">
                <a:solidFill>
                  <a:srgbClr val="C00000"/>
                </a:solidFill>
              </a:rPr>
              <a:t> сил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із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проханням</a:t>
            </a:r>
            <a:r>
              <a:rPr lang="ru-RU" sz="2000" b="1" i="1" dirty="0" smtClean="0">
                <a:solidFill>
                  <a:srgbClr val="C00000"/>
                </a:solidFill>
              </a:rPr>
              <a:t> про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дарування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різних</a:t>
            </a:r>
            <a:r>
              <a:rPr lang="ru-RU" sz="2000" b="1" i="1" dirty="0" smtClean="0">
                <a:solidFill>
                  <a:srgbClr val="C00000"/>
                </a:solidFill>
              </a:rPr>
              <a:t> благ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і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відвернення</a:t>
            </a:r>
            <a:r>
              <a:rPr lang="ru-RU" sz="2000" b="1" i="1" dirty="0" smtClean="0">
                <a:solidFill>
                  <a:srgbClr val="C00000"/>
                </a:solidFill>
              </a:rPr>
              <a:t> зла. </a:t>
            </a:r>
          </a:p>
          <a:p>
            <a:pPr indent="450850"/>
            <a:r>
              <a:rPr lang="ru-RU" sz="2000" b="1" i="1" dirty="0" smtClean="0">
                <a:solidFill>
                  <a:srgbClr val="C00000"/>
                </a:solidFill>
              </a:rPr>
              <a:t>Молитва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є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невід’ємною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частиною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всіх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релігійних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культів</a:t>
            </a:r>
            <a:r>
              <a:rPr lang="ru-RU" sz="2000" b="1" i="1" dirty="0" smtClean="0">
                <a:solidFill>
                  <a:srgbClr val="C00000"/>
                </a:solidFill>
              </a:rPr>
              <a:t>,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обов’язковим</a:t>
            </a:r>
            <a:r>
              <a:rPr lang="ru-RU" sz="2000" b="1" i="1" dirty="0" smtClean="0">
                <a:solidFill>
                  <a:srgbClr val="C00000"/>
                </a:solidFill>
              </a:rPr>
              <a:t> атрибутом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обрядів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богослужінь</a:t>
            </a:r>
            <a:r>
              <a:rPr lang="ru-RU" sz="2000" b="1" i="1" dirty="0" smtClean="0">
                <a:solidFill>
                  <a:srgbClr val="C00000"/>
                </a:solidFill>
              </a:rPr>
              <a:t>,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церковних</a:t>
            </a:r>
            <a:r>
              <a:rPr lang="ru-RU" sz="2000" b="1" i="1" dirty="0" smtClean="0">
                <a:solidFill>
                  <a:srgbClr val="C00000"/>
                </a:solidFill>
              </a:rPr>
              <a:t> свят. Молитва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пов’язана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з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вірою</a:t>
            </a:r>
            <a:r>
              <a:rPr lang="ru-RU" sz="2000" b="1" i="1" dirty="0" smtClean="0">
                <a:solidFill>
                  <a:srgbClr val="C00000"/>
                </a:solidFill>
              </a:rPr>
              <a:t> в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магічну</a:t>
            </a:r>
            <a:r>
              <a:rPr lang="ru-RU" sz="2000" b="1" i="1" dirty="0" smtClean="0">
                <a:solidFill>
                  <a:srgbClr val="C00000"/>
                </a:solidFill>
              </a:rPr>
              <a:t> силу слова.</a:t>
            </a:r>
          </a:p>
          <a:p>
            <a:pPr indent="450850"/>
            <a:r>
              <a:rPr lang="ru-RU" sz="2000" b="1" i="1" smtClean="0">
                <a:solidFill>
                  <a:srgbClr val="C00000"/>
                </a:solidFill>
              </a:rPr>
              <a:t>У літературі молитва — це переважно поетичні твори на біблійні та життєві сюжети.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Стена ВКонтакт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B0F0"/>
                </a:solidFill>
              </a:rPr>
              <a:t>Анкета твору 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143536"/>
          </a:xfrm>
          <a:noFill/>
        </p:spPr>
        <p:txBody>
          <a:bodyPr/>
          <a:lstStyle/>
          <a:p>
            <a:r>
              <a:rPr lang="ru-RU" sz="3600" b="1" i="1" dirty="0" smtClean="0">
                <a:solidFill>
                  <a:srgbClr val="FFC000"/>
                </a:solidFill>
              </a:rPr>
              <a:t>Тема</a:t>
            </a:r>
            <a:r>
              <a:rPr lang="ru-RU" sz="3600" b="1" i="1" dirty="0" smtClean="0">
                <a:solidFill>
                  <a:srgbClr val="FFC000"/>
                </a:solidFill>
              </a:rPr>
              <a:t>:</a:t>
            </a:r>
            <a:endParaRPr lang="ru-RU" sz="3600" b="1" i="1" dirty="0" smtClean="0">
              <a:solidFill>
                <a:srgbClr val="FFC000"/>
              </a:solidFill>
            </a:endParaRPr>
          </a:p>
          <a:p>
            <a:r>
              <a:rPr lang="ru-RU" sz="3600" b="1" i="1" dirty="0" err="1" smtClean="0">
                <a:solidFill>
                  <a:srgbClr val="FFC000"/>
                </a:solidFill>
              </a:rPr>
              <a:t>Ідея</a:t>
            </a:r>
            <a:r>
              <a:rPr lang="ru-RU" sz="3600" b="1" i="1" dirty="0" smtClean="0">
                <a:solidFill>
                  <a:srgbClr val="FFC000"/>
                </a:solidFill>
              </a:rPr>
              <a:t>:</a:t>
            </a:r>
            <a:endParaRPr lang="ru-RU" sz="3600" b="1" i="1" dirty="0" smtClean="0">
              <a:solidFill>
                <a:srgbClr val="FFC000"/>
              </a:solidFill>
            </a:endParaRPr>
          </a:p>
          <a:p>
            <a:r>
              <a:rPr lang="ru-RU" sz="3600" b="1" i="1" dirty="0" err="1" smtClean="0">
                <a:solidFill>
                  <a:srgbClr val="FFC000"/>
                </a:solidFill>
              </a:rPr>
              <a:t>Основна</a:t>
            </a:r>
            <a:r>
              <a:rPr lang="ru-RU" sz="3600" b="1" i="1" dirty="0" smtClean="0">
                <a:solidFill>
                  <a:srgbClr val="FFC000"/>
                </a:solidFill>
              </a:rPr>
              <a:t> думка</a:t>
            </a:r>
            <a:r>
              <a:rPr lang="ru-RU" sz="3600" b="1" i="1" dirty="0" smtClean="0">
                <a:solidFill>
                  <a:srgbClr val="FFC000"/>
                </a:solidFill>
              </a:rPr>
              <a:t>:</a:t>
            </a:r>
            <a:endParaRPr lang="ru-RU" sz="3600" b="1" i="1" dirty="0" smtClean="0">
              <a:solidFill>
                <a:srgbClr val="FFC000"/>
              </a:solidFill>
            </a:endParaRPr>
          </a:p>
          <a:p>
            <a:r>
              <a:rPr lang="ru-RU" sz="3600" b="1" i="1" dirty="0" smtClean="0">
                <a:solidFill>
                  <a:srgbClr val="FFC000"/>
                </a:solidFill>
              </a:rPr>
              <a:t>Жанр</a:t>
            </a:r>
            <a:r>
              <a:rPr lang="ru-RU" sz="3600" b="1" i="1" dirty="0" smtClean="0">
                <a:solidFill>
                  <a:srgbClr val="FFC000"/>
                </a:solidFill>
              </a:rPr>
              <a:t>:</a:t>
            </a:r>
            <a:endParaRPr lang="ru-RU" sz="36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143000"/>
          </a:xfrm>
        </p:spPr>
        <p:txBody>
          <a:bodyPr/>
          <a:lstStyle/>
          <a:p>
            <a:pPr algn="l"/>
            <a:r>
              <a:rPr lang="ru-RU" b="1" i="1" dirty="0" smtClean="0">
                <a:solidFill>
                  <a:srgbClr val="002060"/>
                </a:solidFill>
              </a:rPr>
              <a:t>Мета:   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600200"/>
            <a:ext cx="7400948" cy="4525963"/>
          </a:xfrm>
        </p:spPr>
        <p:txBody>
          <a:bodyPr/>
          <a:lstStyle/>
          <a:p>
            <a:pPr marL="0" indent="0"/>
            <a:r>
              <a:rPr lang="ru-RU" i="1" dirty="0" smtClean="0"/>
              <a:t> </a:t>
            </a:r>
            <a:r>
              <a:rPr lang="ru-RU" b="1" i="1" dirty="0" err="1" smtClean="0">
                <a:solidFill>
                  <a:srgbClr val="7030A0"/>
                </a:solidFill>
              </a:rPr>
              <a:t>прочитати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легенду, </a:t>
            </a:r>
            <a:r>
              <a:rPr lang="ru-RU" b="1" i="1" dirty="0" err="1" smtClean="0">
                <a:solidFill>
                  <a:srgbClr val="7030A0"/>
                </a:solidFill>
              </a:rPr>
              <a:t>визначити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її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тематичне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спрямування</a:t>
            </a:r>
            <a:r>
              <a:rPr lang="ru-RU" b="1" i="1" dirty="0" smtClean="0">
                <a:solidFill>
                  <a:srgbClr val="7030A0"/>
                </a:solidFill>
              </a:rPr>
              <a:t>, </a:t>
            </a:r>
            <a:r>
              <a:rPr lang="ru-RU" b="1" i="1" dirty="0" err="1" smtClean="0">
                <a:solidFill>
                  <a:srgbClr val="7030A0"/>
                </a:solidFill>
              </a:rPr>
              <a:t>з’ясувати</a:t>
            </a:r>
            <a:r>
              <a:rPr lang="ru-RU" b="1" i="1" dirty="0" smtClean="0">
                <a:solidFill>
                  <a:srgbClr val="7030A0"/>
                </a:solidFill>
              </a:rPr>
              <a:t> роль </a:t>
            </a:r>
            <a:r>
              <a:rPr lang="ru-RU" b="1" i="1" dirty="0" err="1" smtClean="0">
                <a:solidFill>
                  <a:srgbClr val="7030A0"/>
                </a:solidFill>
              </a:rPr>
              <a:t>і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місце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пісні</a:t>
            </a:r>
            <a:r>
              <a:rPr lang="ru-RU" b="1" i="1" dirty="0" smtClean="0">
                <a:solidFill>
                  <a:srgbClr val="7030A0"/>
                </a:solidFill>
              </a:rPr>
              <a:t> в </a:t>
            </a:r>
            <a:r>
              <a:rPr lang="ru-RU" b="1" i="1" dirty="0" err="1" smtClean="0">
                <a:solidFill>
                  <a:srgbClr val="7030A0"/>
                </a:solidFill>
              </a:rPr>
              <a:t>житті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українського</a:t>
            </a:r>
            <a:r>
              <a:rPr lang="ru-RU" b="1" i="1" dirty="0" smtClean="0">
                <a:solidFill>
                  <a:srgbClr val="7030A0"/>
                </a:solidFill>
              </a:rPr>
              <a:t> народу; </a:t>
            </a:r>
            <a:endParaRPr lang="ru-RU" b="1" i="1" dirty="0" smtClean="0">
              <a:solidFill>
                <a:srgbClr val="7030A0"/>
              </a:solidFill>
            </a:endParaRPr>
          </a:p>
          <a:p>
            <a:pPr marL="0" indent="0"/>
            <a:r>
              <a:rPr lang="ru-RU" b="1" i="1" dirty="0" err="1" smtClean="0">
                <a:solidFill>
                  <a:srgbClr val="7030A0"/>
                </a:solidFill>
              </a:rPr>
              <a:t>розвивати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вміння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аналізувати</a:t>
            </a:r>
            <a:r>
              <a:rPr lang="ru-RU" b="1" i="1" dirty="0" smtClean="0">
                <a:solidFill>
                  <a:srgbClr val="7030A0"/>
                </a:solidFill>
              </a:rPr>
              <a:t>, </a:t>
            </a:r>
            <a:r>
              <a:rPr lang="ru-RU" b="1" i="1" dirty="0" err="1" smtClean="0">
                <a:solidFill>
                  <a:srgbClr val="7030A0"/>
                </a:solidFill>
              </a:rPr>
              <a:t>порівнювати</a:t>
            </a:r>
            <a:r>
              <a:rPr lang="ru-RU" b="1" i="1" dirty="0" smtClean="0">
                <a:solidFill>
                  <a:srgbClr val="7030A0"/>
                </a:solidFill>
              </a:rPr>
              <a:t>, </a:t>
            </a:r>
            <a:r>
              <a:rPr lang="ru-RU" b="1" i="1" dirty="0" err="1" smtClean="0">
                <a:solidFill>
                  <a:srgbClr val="7030A0"/>
                </a:solidFill>
              </a:rPr>
              <a:t>робити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власні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висновки</a:t>
            </a:r>
            <a:r>
              <a:rPr lang="ru-RU" b="1" i="1" dirty="0" smtClean="0">
                <a:solidFill>
                  <a:srgbClr val="7030A0"/>
                </a:solidFill>
              </a:rPr>
              <a:t>, </a:t>
            </a:r>
            <a:endParaRPr lang="ru-RU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Стена ВКонтакт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B0F0"/>
                </a:solidFill>
              </a:rPr>
              <a:t>Анкета твору 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35785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rgbClr val="FFC000"/>
                </a:solidFill>
              </a:rPr>
              <a:t>Тема</a:t>
            </a:r>
            <a:r>
              <a:rPr lang="ru-RU" b="1" i="1" dirty="0" smtClean="0">
                <a:solidFill>
                  <a:srgbClr val="FFC000"/>
                </a:solidFill>
              </a:rPr>
              <a:t>: </a:t>
            </a:r>
            <a:r>
              <a:rPr lang="ru-RU" b="1" i="1" dirty="0" err="1" smtClean="0">
                <a:solidFill>
                  <a:srgbClr val="0070C0"/>
                </a:solidFill>
              </a:rPr>
              <a:t>звернення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smtClean="0">
                <a:solidFill>
                  <a:srgbClr val="0070C0"/>
                </a:solidFill>
              </a:rPr>
              <a:t>людей до </a:t>
            </a:r>
            <a:r>
              <a:rPr lang="ru-RU" b="1" i="1" dirty="0" err="1" smtClean="0">
                <a:solidFill>
                  <a:srgbClr val="0070C0"/>
                </a:solidFill>
              </a:rPr>
              <a:t>єдиного</a:t>
            </a:r>
            <a:r>
              <a:rPr lang="ru-RU" b="1" i="1" dirty="0" smtClean="0">
                <a:solidFill>
                  <a:srgbClr val="0070C0"/>
                </a:solidFill>
              </a:rPr>
              <a:t> Бога </a:t>
            </a:r>
            <a:r>
              <a:rPr lang="ru-RU" b="1" i="1" dirty="0" err="1" smtClean="0">
                <a:solidFill>
                  <a:srgbClr val="0070C0"/>
                </a:solidFill>
              </a:rPr>
              <a:t>з</a:t>
            </a:r>
            <a:r>
              <a:rPr lang="ru-RU" b="1" i="1" dirty="0" smtClean="0">
                <a:solidFill>
                  <a:srgbClr val="0070C0"/>
                </a:solidFill>
              </a:rPr>
              <a:t> молитвою про </a:t>
            </a:r>
            <a:r>
              <a:rPr lang="ru-RU" b="1" i="1" dirty="0" err="1" smtClean="0">
                <a:solidFill>
                  <a:srgbClr val="0070C0"/>
                </a:solidFill>
              </a:rPr>
              <a:t>необхідність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</a:rPr>
              <a:t>уберегти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</a:rPr>
              <a:t>Україну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</a:rPr>
              <a:t>і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</a:rPr>
              <a:t>дати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</a:rPr>
              <a:t>її</a:t>
            </a:r>
            <a:r>
              <a:rPr lang="ru-RU" b="1" i="1" dirty="0" smtClean="0">
                <a:solidFill>
                  <a:srgbClr val="0070C0"/>
                </a:solidFill>
              </a:rPr>
              <a:t> народу </a:t>
            </a:r>
            <a:r>
              <a:rPr lang="ru-RU" b="1" i="1" dirty="0" err="1" smtClean="0">
                <a:solidFill>
                  <a:srgbClr val="0070C0"/>
                </a:solidFill>
              </a:rPr>
              <a:t>волі</a:t>
            </a:r>
            <a:r>
              <a:rPr lang="ru-RU" b="1" i="1" dirty="0" smtClean="0">
                <a:solidFill>
                  <a:srgbClr val="0070C0"/>
                </a:solidFill>
              </a:rPr>
              <a:t>, </a:t>
            </a:r>
            <a:r>
              <a:rPr lang="ru-RU" b="1" i="1" dirty="0" err="1" smtClean="0">
                <a:solidFill>
                  <a:srgbClr val="0070C0"/>
                </a:solidFill>
              </a:rPr>
              <a:t>щастя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</a:rPr>
              <a:t>і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</a:rPr>
              <a:t>долі</a:t>
            </a:r>
            <a:r>
              <a:rPr lang="ru-RU" b="1" i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b="1" i="1" dirty="0" err="1" smtClean="0">
                <a:solidFill>
                  <a:srgbClr val="FFC000"/>
                </a:solidFill>
              </a:rPr>
              <a:t>Ідея</a:t>
            </a:r>
            <a:r>
              <a:rPr lang="ru-RU" b="1" i="1" dirty="0" smtClean="0">
                <a:solidFill>
                  <a:srgbClr val="FFC000"/>
                </a:solidFill>
              </a:rPr>
              <a:t>: </a:t>
            </a:r>
            <a:r>
              <a:rPr lang="ru-RU" b="1" i="1" dirty="0" err="1" smtClean="0">
                <a:solidFill>
                  <a:srgbClr val="002060"/>
                </a:solidFill>
              </a:rPr>
              <a:t>возвеличення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сили</a:t>
            </a:r>
            <a:r>
              <a:rPr lang="ru-RU" b="1" i="1" dirty="0" smtClean="0">
                <a:solidFill>
                  <a:srgbClr val="002060"/>
                </a:solidFill>
              </a:rPr>
              <a:t> Бога, </a:t>
            </a:r>
            <a:r>
              <a:rPr lang="ru-RU" b="1" i="1" dirty="0" err="1" smtClean="0">
                <a:solidFill>
                  <a:srgbClr val="002060"/>
                </a:solidFill>
              </a:rPr>
              <a:t>віра</a:t>
            </a:r>
            <a:r>
              <a:rPr lang="ru-RU" b="1" i="1" dirty="0" smtClean="0">
                <a:solidFill>
                  <a:srgbClr val="002060"/>
                </a:solidFill>
              </a:rPr>
              <a:t> люду в </a:t>
            </a:r>
            <a:r>
              <a:rPr lang="ru-RU" b="1" i="1" dirty="0" err="1" smtClean="0">
                <a:solidFill>
                  <a:srgbClr val="002060"/>
                </a:solidFill>
              </a:rPr>
              <a:t>його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допомогу</a:t>
            </a:r>
            <a:r>
              <a:rPr lang="ru-RU" b="1" i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b="1" i="1" dirty="0" err="1" smtClean="0">
                <a:solidFill>
                  <a:srgbClr val="FFC000"/>
                </a:solidFill>
              </a:rPr>
              <a:t>Основна</a:t>
            </a:r>
            <a:r>
              <a:rPr lang="ru-RU" b="1" i="1" dirty="0" smtClean="0">
                <a:solidFill>
                  <a:srgbClr val="FFC000"/>
                </a:solidFill>
              </a:rPr>
              <a:t> думка</a:t>
            </a:r>
            <a:r>
              <a:rPr lang="ru-RU" b="1" i="1" dirty="0" smtClean="0">
                <a:solidFill>
                  <a:srgbClr val="FFC000"/>
                </a:solidFill>
              </a:rPr>
              <a:t>: </a:t>
            </a:r>
            <a:r>
              <a:rPr lang="ru-RU" b="1" i="1" dirty="0" err="1" smtClean="0">
                <a:solidFill>
                  <a:srgbClr val="7030A0"/>
                </a:solidFill>
              </a:rPr>
              <a:t>клопотання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і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звернення</a:t>
            </a:r>
            <a:r>
              <a:rPr lang="ru-RU" b="1" i="1" dirty="0" smtClean="0">
                <a:solidFill>
                  <a:srgbClr val="7030A0"/>
                </a:solidFill>
              </a:rPr>
              <a:t> людей до Бога не </a:t>
            </a:r>
            <a:r>
              <a:rPr lang="ru-RU" b="1" i="1" dirty="0" err="1" smtClean="0">
                <a:solidFill>
                  <a:srgbClr val="7030A0"/>
                </a:solidFill>
              </a:rPr>
              <a:t>тільки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з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власних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інтересів</a:t>
            </a:r>
            <a:r>
              <a:rPr lang="ru-RU" b="1" i="1" dirty="0" smtClean="0">
                <a:solidFill>
                  <a:srgbClr val="7030A0"/>
                </a:solidFill>
              </a:rPr>
              <a:t>, а </a:t>
            </a:r>
            <a:r>
              <a:rPr lang="ru-RU" b="1" i="1" dirty="0" err="1" smtClean="0">
                <a:solidFill>
                  <a:srgbClr val="7030A0"/>
                </a:solidFill>
              </a:rPr>
              <a:t>й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прагнення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зберегти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Україну</a:t>
            </a:r>
            <a:r>
              <a:rPr lang="ru-RU" b="1" i="1" dirty="0" smtClean="0">
                <a:solidFill>
                  <a:srgbClr val="7030A0"/>
                </a:solidFill>
              </a:rPr>
              <a:t>, </a:t>
            </a:r>
            <a:r>
              <a:rPr lang="ru-RU" b="1" i="1" dirty="0" err="1" smtClean="0">
                <a:solidFill>
                  <a:srgbClr val="7030A0"/>
                </a:solidFill>
              </a:rPr>
              <a:t>піклуватися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і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дбати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про </a:t>
            </a:r>
            <a:r>
              <a:rPr lang="ru-RU" b="1" i="1" dirty="0" err="1" smtClean="0">
                <a:solidFill>
                  <a:srgbClr val="7030A0"/>
                </a:solidFill>
              </a:rPr>
              <a:t>неї</a:t>
            </a:r>
            <a:r>
              <a:rPr lang="ru-RU" b="1" i="1" dirty="0" smtClean="0">
                <a:solidFill>
                  <a:srgbClr val="7030A0"/>
                </a:solidFill>
              </a:rPr>
              <a:t>.</a:t>
            </a:r>
          </a:p>
          <a:p>
            <a:r>
              <a:rPr lang="ru-RU" b="1" i="1" dirty="0" smtClean="0">
                <a:solidFill>
                  <a:srgbClr val="FFC000"/>
                </a:solidFill>
              </a:rPr>
              <a:t>Жанр: </a:t>
            </a:r>
            <a:r>
              <a:rPr lang="ru-RU" b="1" i="1" dirty="0" smtClean="0">
                <a:solidFill>
                  <a:srgbClr val="00B0F0"/>
                </a:solidFill>
              </a:rPr>
              <a:t>молитва</a:t>
            </a:r>
            <a:r>
              <a:rPr lang="ru-RU" b="1" i="1" dirty="0" smtClean="0">
                <a:solidFill>
                  <a:srgbClr val="00B0F0"/>
                </a:solidFill>
              </a:rPr>
              <a:t>.</a:t>
            </a:r>
            <a:endParaRPr lang="ru-RU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на телефон категории божественные. Скачать на телеф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ыноска со стрелкой вниз 4"/>
          <p:cNvSpPr/>
          <p:nvPr/>
        </p:nvSpPr>
        <p:spPr>
          <a:xfrm>
            <a:off x="5214942" y="500042"/>
            <a:ext cx="3500462" cy="2928958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</a:rPr>
              <a:t>Доведіть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схожість</a:t>
            </a:r>
            <a:r>
              <a:rPr lang="ru-RU" sz="2400" b="1" dirty="0" smtClean="0">
                <a:solidFill>
                  <a:srgbClr val="C00000"/>
                </a:solidFill>
              </a:rPr>
              <a:t> «</a:t>
            </a:r>
            <a:r>
              <a:rPr lang="ru-RU" sz="2400" b="1" dirty="0" err="1" smtClean="0">
                <a:solidFill>
                  <a:srgbClr val="C00000"/>
                </a:solidFill>
              </a:rPr>
              <a:t>Молитви</a:t>
            </a:r>
            <a:r>
              <a:rPr lang="ru-RU" sz="2400" b="1" dirty="0" smtClean="0">
                <a:solidFill>
                  <a:srgbClr val="C00000"/>
                </a:solidFill>
              </a:rPr>
              <a:t>» </a:t>
            </a:r>
            <a:r>
              <a:rPr lang="ru-RU" sz="2400" b="1" dirty="0" err="1" smtClean="0">
                <a:solidFill>
                  <a:srgbClr val="C00000"/>
                </a:solidFill>
              </a:rPr>
              <a:t>з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релігійними</a:t>
            </a:r>
            <a:r>
              <a:rPr lang="ru-RU" sz="2400" b="1" dirty="0" smtClean="0">
                <a:solidFill>
                  <a:srgbClr val="C00000"/>
                </a:solidFill>
              </a:rPr>
              <a:t> молитвами.</a:t>
            </a:r>
            <a:endParaRPr lang="ru-RU" sz="2400" b="1" dirty="0" smtClean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0398" y="3714752"/>
            <a:ext cx="5643602" cy="31432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Як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і</a:t>
            </a:r>
            <a:r>
              <a:rPr lang="ru-RU" sz="2000" b="1" i="1" dirty="0" smtClean="0">
                <a:solidFill>
                  <a:srgbClr val="7030A0"/>
                </a:solidFill>
              </a:rPr>
              <a:t> в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церковних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</a:rPr>
              <a:t>молитвах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є</a:t>
            </a:r>
            <a:r>
              <a:rPr lang="ru-RU" sz="2000" b="1" i="1" dirty="0" smtClean="0">
                <a:solidFill>
                  <a:srgbClr val="7030A0"/>
                </a:solidFill>
              </a:rPr>
              <a:t> :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звернення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</a:rPr>
              <a:t>до </a:t>
            </a:r>
            <a:r>
              <a:rPr lang="ru-RU" sz="2000" b="1" i="1" dirty="0" smtClean="0">
                <a:solidFill>
                  <a:srgbClr val="7030A0"/>
                </a:solidFill>
              </a:rPr>
              <a:t>Бога; 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err="1" smtClean="0">
                <a:solidFill>
                  <a:srgbClr val="7030A0"/>
                </a:solidFill>
              </a:rPr>
              <a:t>окличні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речення</a:t>
            </a:r>
            <a:r>
              <a:rPr lang="ru-RU" sz="2000" b="1" i="1" dirty="0" smtClean="0">
                <a:solidFill>
                  <a:srgbClr val="7030A0"/>
                </a:solidFill>
              </a:rPr>
              <a:t>,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які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надають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молитві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емоційності</a:t>
            </a:r>
            <a:r>
              <a:rPr lang="ru-RU" sz="2000" b="1" i="1" dirty="0" smtClean="0">
                <a:solidFill>
                  <a:srgbClr val="7030A0"/>
                </a:solidFill>
              </a:rPr>
              <a:t>;</a:t>
            </a:r>
            <a:endParaRPr lang="ru-RU" sz="2000" b="1" i="1" dirty="0" smtClean="0">
              <a:solidFill>
                <a:srgbClr val="7030A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</a:rPr>
              <a:t>повтори,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що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додають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виразності</a:t>
            </a:r>
            <a:r>
              <a:rPr lang="ru-RU" sz="2000" b="1" i="1" dirty="0" smtClean="0">
                <a:solidFill>
                  <a:srgbClr val="7030A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err="1" smtClean="0">
                <a:solidFill>
                  <a:srgbClr val="7030A0"/>
                </a:solidFill>
              </a:rPr>
              <a:t>використовуються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епітети</a:t>
            </a:r>
            <a:r>
              <a:rPr lang="ru-RU" sz="2000" b="1" i="1" dirty="0" smtClean="0">
                <a:solidFill>
                  <a:srgbClr val="7030A0"/>
                </a:solidFill>
              </a:rPr>
              <a:t> — </a:t>
            </a:r>
            <a:r>
              <a:rPr lang="ru-RU" sz="2000" b="1" i="1" dirty="0" smtClean="0">
                <a:solidFill>
                  <a:srgbClr val="0070C0"/>
                </a:solidFill>
              </a:rPr>
              <a:t>великий, </a:t>
            </a:r>
            <a:r>
              <a:rPr lang="ru-RU" sz="2000" b="1" i="1" dirty="0" err="1" smtClean="0">
                <a:solidFill>
                  <a:srgbClr val="0070C0"/>
                </a:solidFill>
              </a:rPr>
              <a:t>єдиний</a:t>
            </a:r>
            <a:r>
              <a:rPr lang="ru-RU" sz="2000" b="1" i="1" dirty="0" smtClean="0">
                <a:solidFill>
                  <a:srgbClr val="7030A0"/>
                </a:solidFill>
              </a:rPr>
              <a:t>,—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це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підкреслює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глибоку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віру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й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пошану</a:t>
            </a:r>
            <a:r>
              <a:rPr lang="ru-RU" sz="2000" b="1" i="1" dirty="0" smtClean="0">
                <a:solidFill>
                  <a:srgbClr val="7030A0"/>
                </a:solidFill>
              </a:rPr>
              <a:t> народу до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Творця</a:t>
            </a:r>
            <a:r>
              <a:rPr lang="ru-RU" sz="2000" b="1" i="1" dirty="0" smtClean="0">
                <a:solidFill>
                  <a:srgbClr val="7030A0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err="1" smtClean="0">
                <a:solidFill>
                  <a:srgbClr val="7030A0"/>
                </a:solidFill>
              </a:rPr>
              <a:t>вживання</a:t>
            </a:r>
            <a:r>
              <a:rPr lang="ru-RU" sz="2000" b="1" i="1" dirty="0" smtClean="0">
                <a:solidFill>
                  <a:srgbClr val="7030A0"/>
                </a:solidFill>
              </a:rPr>
              <a:t>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старослов’янізмів</a:t>
            </a:r>
            <a:r>
              <a:rPr lang="ru-RU" sz="2000" b="1" i="1" dirty="0" smtClean="0">
                <a:solidFill>
                  <a:srgbClr val="7030A0"/>
                </a:solidFill>
              </a:rPr>
              <a:t>: </a:t>
            </a:r>
            <a:r>
              <a:rPr lang="ru-RU" sz="2000" b="1" i="1" dirty="0" err="1" smtClean="0">
                <a:solidFill>
                  <a:srgbClr val="0070C0"/>
                </a:solidFill>
              </a:rPr>
              <a:t>осіни</a:t>
            </a:r>
            <a:r>
              <a:rPr lang="ru-RU" sz="2000" b="1" i="1" dirty="0" smtClean="0">
                <a:solidFill>
                  <a:srgbClr val="0070C0"/>
                </a:solidFill>
              </a:rPr>
              <a:t>, многая, храни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70C0"/>
                </a:solidFill>
              </a:rPr>
              <a:t>Гра</a:t>
            </a:r>
            <a:r>
              <a:rPr lang="ru-RU" b="1" dirty="0" smtClean="0">
                <a:solidFill>
                  <a:srgbClr val="0070C0"/>
                </a:solidFill>
              </a:rPr>
              <a:t> «</a:t>
            </a:r>
            <a:r>
              <a:rPr lang="ru-RU" b="1" dirty="0" err="1" smtClean="0">
                <a:solidFill>
                  <a:srgbClr val="0070C0"/>
                </a:solidFill>
              </a:rPr>
              <a:t>Шифрувальник</a:t>
            </a:r>
            <a:r>
              <a:rPr lang="ru-RU" b="1" dirty="0" smtClean="0">
                <a:solidFill>
                  <a:srgbClr val="0070C0"/>
                </a:solidFill>
              </a:rPr>
              <a:t>»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600200"/>
            <a:ext cx="5786478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err="1" smtClean="0">
                <a:solidFill>
                  <a:srgbClr val="7030A0"/>
                </a:solidFill>
              </a:rPr>
              <a:t>Розшифруйте</a:t>
            </a:r>
            <a:r>
              <a:rPr lang="ru-RU" b="1" dirty="0" smtClean="0">
                <a:solidFill>
                  <a:srgbClr val="7030A0"/>
                </a:solidFill>
              </a:rPr>
              <a:t> три </a:t>
            </a:r>
            <a:r>
              <a:rPr lang="ru-RU" b="1" dirty="0" err="1" smtClean="0">
                <a:solidFill>
                  <a:srgbClr val="7030A0"/>
                </a:solidFill>
              </a:rPr>
              <a:t>ключових</a:t>
            </a:r>
            <a:r>
              <a:rPr lang="ru-RU" b="1" dirty="0" smtClean="0">
                <a:solidFill>
                  <a:srgbClr val="7030A0"/>
                </a:solidFill>
              </a:rPr>
              <a:t> слова до теми.</a:t>
            </a:r>
          </a:p>
          <a:p>
            <a:pPr algn="ctr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00364" y="1857364"/>
          <a:ext cx="3000396" cy="2656524"/>
        </p:xfrm>
        <a:graphic>
          <a:graphicData uri="http://schemas.openxmlformats.org/drawingml/2006/table">
            <a:tbl>
              <a:tblPr/>
              <a:tblGrid>
                <a:gridCol w="1000132"/>
                <a:gridCol w="1000132"/>
                <a:gridCol w="1000132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54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54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54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endParaRPr lang="ru-RU" sz="54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54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І</a:t>
                      </a:r>
                      <a:endParaRPr lang="ru-RU" sz="54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54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54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54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</a:t>
                      </a:r>
                      <a:endParaRPr lang="ru-RU" sz="54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54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54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54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endParaRPr lang="ru-RU" sz="54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54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</a:t>
                      </a:r>
                      <a:endParaRPr lang="ru-RU" sz="54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54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54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Picture 2" descr="Виктор Романченко - Страница 411 - &quot;Звездный ринг&quot; - Форум телеканала СТ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14290"/>
            <a:ext cx="4286250" cy="642937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71802" y="214290"/>
            <a:ext cx="2873928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Патріот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85985" y="2071678"/>
          <a:ext cx="3786213" cy="3246882"/>
        </p:xfrm>
        <a:graphic>
          <a:graphicData uri="http://schemas.openxmlformats.org/drawingml/2006/table">
            <a:tbl>
              <a:tblPr/>
              <a:tblGrid>
                <a:gridCol w="1262071"/>
                <a:gridCol w="1262071"/>
                <a:gridCol w="1262071"/>
              </a:tblGrid>
              <a:tr h="833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66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66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66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Л</a:t>
                      </a:r>
                      <a:endParaRPr lang="ru-RU" sz="66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66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endParaRPr lang="ru-RU" sz="66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66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66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66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И</a:t>
                      </a:r>
                      <a:endParaRPr lang="ru-RU" sz="66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66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66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33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660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</a:t>
                      </a:r>
                      <a:endParaRPr lang="ru-RU" sz="660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66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</a:t>
                      </a:r>
                      <a:endParaRPr lang="ru-RU" sz="66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375"/>
                        </a:spcAft>
                      </a:pPr>
                      <a:r>
                        <a:rPr lang="ru-RU" sz="6600" dirty="0">
                          <a:solidFill>
                            <a:srgbClr val="7030A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6600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7650" name="Picture 2" descr="Prayer Request. - CafeM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0"/>
            <a:ext cx="471490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00364" y="142852"/>
            <a:ext cx="3010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Молитва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2214546" y="1857364"/>
          <a:ext cx="4357718" cy="37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859"/>
                <a:gridCol w="2178859"/>
              </a:tblGrid>
              <a:tr h="644889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002060"/>
                          </a:solidFill>
                        </a:rPr>
                        <a:t>А</a:t>
                      </a:r>
                      <a:endParaRPr lang="ru-RU" sz="4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002060"/>
                          </a:solidFill>
                        </a:rPr>
                        <a:t>Е</a:t>
                      </a:r>
                      <a:endParaRPr lang="ru-RU" sz="4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noFill/>
                  </a:tcPr>
                </a:tc>
              </a:tr>
              <a:tr h="1095388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002060"/>
                          </a:solidFill>
                        </a:rPr>
                        <a:t>Е</a:t>
                      </a:r>
                      <a:endParaRPr lang="ru-RU" sz="4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400" b="1" dirty="0" smtClean="0">
                          <a:solidFill>
                            <a:srgbClr val="002060"/>
                          </a:solidFill>
                        </a:rPr>
                        <a:t>А</a:t>
                      </a:r>
                      <a:endParaRPr lang="ru-RU" sz="44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ru-RU" sz="4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644889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002060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644889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002060"/>
                          </a:solidFill>
                        </a:rPr>
                        <a:t>Г</a:t>
                      </a:r>
                      <a:endParaRPr lang="ru-RU" sz="4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002060"/>
                          </a:solidFill>
                        </a:rPr>
                        <a:t>Л</a:t>
                      </a:r>
                      <a:endParaRPr lang="ru-RU" sz="4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143240" y="642918"/>
            <a:ext cx="2676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Легенда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Мікрофон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600200"/>
            <a:ext cx="7115196" cy="4525963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Для мене </a:t>
            </a:r>
            <a:r>
              <a:rPr lang="ru-RU" b="1" i="1" dirty="0" err="1" smtClean="0">
                <a:solidFill>
                  <a:srgbClr val="7030A0"/>
                </a:solidFill>
              </a:rPr>
              <a:t>було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err="1" smtClean="0">
                <a:solidFill>
                  <a:srgbClr val="7030A0"/>
                </a:solidFill>
              </a:rPr>
              <a:t>новим</a:t>
            </a:r>
            <a:r>
              <a:rPr lang="ru-RU" b="1" i="1" dirty="0" smtClean="0">
                <a:solidFill>
                  <a:srgbClr val="7030A0"/>
                </a:solidFill>
              </a:rPr>
              <a:t>… </a:t>
            </a:r>
          </a:p>
          <a:p>
            <a:endParaRPr lang="ru-RU" dirty="0"/>
          </a:p>
        </p:txBody>
      </p:sp>
      <p:pic>
        <p:nvPicPr>
          <p:cNvPr id="29698" name="Picture 2" descr="Микрофон ritmix rdm-133 silver отзывы и инструкция - Техми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714356"/>
            <a:ext cx="2357454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600200"/>
            <a:ext cx="6143668" cy="4525963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Скласти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сенкан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 err="1" smtClean="0">
                <a:solidFill>
                  <a:srgbClr val="002060"/>
                </a:solidFill>
              </a:rPr>
              <a:t>дівчина</a:t>
            </a:r>
            <a:r>
              <a:rPr lang="ru-RU" b="1" dirty="0" smtClean="0">
                <a:solidFill>
                  <a:srgbClr val="002060"/>
                </a:solidFill>
              </a:rPr>
              <a:t> — </a:t>
            </a:r>
            <a:r>
              <a:rPr lang="ru-RU" b="1" dirty="0" err="1" smtClean="0">
                <a:solidFill>
                  <a:srgbClr val="002060"/>
                </a:solidFill>
              </a:rPr>
              <a:t>Українка</a:t>
            </a:r>
            <a:r>
              <a:rPr lang="ru-RU" b="1" dirty="0" smtClean="0">
                <a:solidFill>
                  <a:srgbClr val="002060"/>
                </a:solidFill>
              </a:rPr>
              <a:t>», «</a:t>
            </a:r>
            <a:r>
              <a:rPr lang="ru-RU" b="1" dirty="0" smtClean="0">
                <a:solidFill>
                  <a:srgbClr val="002060"/>
                </a:solidFill>
              </a:rPr>
              <a:t>Молитва</a:t>
            </a:r>
            <a:r>
              <a:rPr lang="ru-RU" b="1" dirty="0" smtClean="0">
                <a:solidFill>
                  <a:srgbClr val="002060"/>
                </a:solidFill>
              </a:rPr>
              <a:t>»;</a:t>
            </a:r>
          </a:p>
          <a:p>
            <a:r>
              <a:rPr lang="ru-RU" b="1" dirty="0" err="1" smtClean="0">
                <a:solidFill>
                  <a:srgbClr val="002060"/>
                </a:solidFill>
              </a:rPr>
              <a:t>Вивчити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твір</a:t>
            </a:r>
            <a:r>
              <a:rPr lang="ru-RU" b="1" dirty="0" smtClean="0">
                <a:solidFill>
                  <a:srgbClr val="002060"/>
                </a:solidFill>
              </a:rPr>
              <a:t> О. </a:t>
            </a:r>
            <a:r>
              <a:rPr lang="ru-RU" b="1" dirty="0" err="1" smtClean="0">
                <a:solidFill>
                  <a:srgbClr val="002060"/>
                </a:solidFill>
              </a:rPr>
              <a:t>Кониського</a:t>
            </a:r>
            <a:r>
              <a:rPr lang="ru-RU" b="1" dirty="0" smtClean="0">
                <a:solidFill>
                  <a:srgbClr val="002060"/>
                </a:solidFill>
              </a:rPr>
              <a:t> «Молитва</a:t>
            </a:r>
            <a:r>
              <a:rPr lang="ru-RU" b="1" dirty="0" smtClean="0">
                <a:solidFill>
                  <a:srgbClr val="002060"/>
                </a:solidFill>
              </a:rPr>
              <a:t>»; </a:t>
            </a:r>
          </a:p>
          <a:p>
            <a:r>
              <a:rPr lang="ru-RU" b="1" dirty="0" err="1" smtClean="0">
                <a:solidFill>
                  <a:srgbClr val="002060"/>
                </a:solidFill>
              </a:rPr>
              <a:t>дібрати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матеріал</a:t>
            </a:r>
            <a:r>
              <a:rPr lang="ru-RU" b="1" dirty="0" smtClean="0">
                <a:solidFill>
                  <a:srgbClr val="002060"/>
                </a:solidFill>
              </a:rPr>
              <a:t> про </a:t>
            </a:r>
            <a:r>
              <a:rPr lang="ru-RU" b="1" dirty="0" err="1" smtClean="0">
                <a:solidFill>
                  <a:srgbClr val="002060"/>
                </a:solidFill>
              </a:rPr>
              <a:t>січових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стрільців</a:t>
            </a:r>
            <a:r>
              <a:rPr lang="ru-RU" b="1" dirty="0" smtClean="0">
                <a:solidFill>
                  <a:srgbClr val="002060"/>
                </a:solidFill>
              </a:rPr>
              <a:t>.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uk-UA" dirty="0" smtClean="0">
                <a:solidFill>
                  <a:srgbClr val="7030A0"/>
                </a:solidFill>
              </a:rPr>
              <a:t>Літературний диктант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514350" indent="-514350">
              <a:buAutoNum type="arabicPeriod"/>
            </a:pPr>
            <a:r>
              <a:rPr lang="uk-UA" sz="2400" b="1" dirty="0" smtClean="0"/>
              <a:t>Ліричний твір, слова до якого склав поет, це…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b="1" dirty="0" smtClean="0"/>
              <a:t>У </a:t>
            </a:r>
            <a:r>
              <a:rPr lang="ru-RU" sz="2400" b="1" dirty="0" err="1" smtClean="0"/>
              <a:t>перекладі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мови</a:t>
            </a:r>
            <a:r>
              <a:rPr lang="ru-RU" sz="2400" b="1" dirty="0" smtClean="0"/>
              <a:t> слово «</a:t>
            </a:r>
            <a:r>
              <a:rPr lang="ru-RU" sz="2400" b="1" dirty="0" err="1" smtClean="0"/>
              <a:t>гімн</a:t>
            </a:r>
            <a:r>
              <a:rPr lang="ru-RU" sz="2400" b="1" dirty="0" smtClean="0"/>
              <a:t>» </a:t>
            </a:r>
            <a:r>
              <a:rPr lang="ru-RU" sz="2400" b="1" dirty="0" err="1" smtClean="0"/>
              <a:t>означає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урочиста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пісня</a:t>
            </a:r>
            <a:r>
              <a:rPr lang="ru-RU" sz="2400" b="1" dirty="0" smtClean="0"/>
              <a:t>»?</a:t>
            </a:r>
            <a:r>
              <a:rPr lang="en-US" sz="2400" b="1" dirty="0" smtClean="0"/>
              <a:t> </a:t>
            </a:r>
            <a:endParaRPr lang="ru-RU" sz="2400" b="1" dirty="0" smtClean="0"/>
          </a:p>
          <a:p>
            <a:pPr marL="514350" indent="-514350">
              <a:buFont typeface="Arial" charset="0"/>
              <a:buAutoNum type="arabicPeriod"/>
            </a:pPr>
            <a:r>
              <a:rPr lang="ru-RU" sz="2400" b="1" dirty="0" smtClean="0"/>
              <a:t>В </a:t>
            </a:r>
            <a:r>
              <a:rPr lang="ru-RU" sz="2400" b="1" dirty="0" err="1" smtClean="0"/>
              <a:t>яких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країнах</a:t>
            </a:r>
            <a:r>
              <a:rPr lang="ru-RU" sz="2400" b="1" dirty="0" smtClean="0"/>
              <a:t> </a:t>
            </a:r>
            <a:r>
              <a:rPr lang="ru-RU" sz="2400" b="1" dirty="0" smtClean="0"/>
              <a:t>«</a:t>
            </a:r>
            <a:r>
              <a:rPr lang="ru-RU" sz="2400" b="1" dirty="0" err="1" smtClean="0"/>
              <a:t>урочисті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пісні</a:t>
            </a:r>
            <a:r>
              <a:rPr lang="ru-RU" sz="2400" b="1" dirty="0" smtClean="0"/>
              <a:t>» </a:t>
            </a:r>
            <a:r>
              <a:rPr lang="ru-RU" sz="2400" b="1" dirty="0" err="1" smtClean="0"/>
              <a:t>виконувалися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вперше</a:t>
            </a:r>
            <a:r>
              <a:rPr lang="ru-RU" sz="2400" b="1" dirty="0" smtClean="0"/>
              <a:t>?</a:t>
            </a:r>
            <a:r>
              <a:rPr lang="en-US" sz="2400" b="1" dirty="0" smtClean="0"/>
              <a:t> </a:t>
            </a:r>
            <a:endParaRPr lang="ru-RU" sz="2400" b="1" dirty="0" smtClean="0"/>
          </a:p>
          <a:p>
            <a:pPr marL="514350" indent="-514350">
              <a:buAutoNum type="arabicPeriod"/>
            </a:pPr>
            <a:r>
              <a:rPr lang="uk-UA" sz="2400" b="1" dirty="0" smtClean="0"/>
              <a:t>Де вперше було надруковано вірш </a:t>
            </a:r>
            <a:r>
              <a:rPr lang="uk-UA" sz="2400" b="1" dirty="0" err="1" smtClean="0"/>
              <a:t>“Ще</a:t>
            </a:r>
            <a:r>
              <a:rPr lang="uk-UA" sz="2400" b="1" dirty="0" smtClean="0"/>
              <a:t> не вмерла </a:t>
            </a:r>
            <a:r>
              <a:rPr lang="uk-UA" sz="2400" b="1" dirty="0" err="1" smtClean="0"/>
              <a:t>Україна”</a:t>
            </a:r>
            <a:r>
              <a:rPr lang="uk-UA" sz="2400" b="1" dirty="0" smtClean="0"/>
              <a:t> ? </a:t>
            </a:r>
          </a:p>
          <a:p>
            <a:pPr marL="514350" indent="-514350">
              <a:buAutoNum type="arabicPeriod"/>
            </a:pPr>
            <a:r>
              <a:rPr lang="uk-UA" sz="2400" b="1" dirty="0" err="1" smtClean="0"/>
              <a:t>Кто</a:t>
            </a:r>
            <a:r>
              <a:rPr lang="uk-UA" sz="2400" b="1" dirty="0" smtClean="0"/>
              <a:t> ще, крім М.Вербицького, писали музику до слів вірша Чубинського? </a:t>
            </a:r>
          </a:p>
          <a:p>
            <a:pPr marL="514350" indent="-514350">
              <a:buAutoNum type="arabicPeriod"/>
            </a:pPr>
            <a:r>
              <a:rPr lang="uk-UA" sz="2400" b="1" dirty="0" smtClean="0"/>
              <a:t>В якому році Верховна Рада ухвалила закон, згідно з яким перша строфа і приспів пісні </a:t>
            </a:r>
            <a:r>
              <a:rPr lang="uk-UA" sz="2400" b="1" dirty="0" err="1" smtClean="0"/>
              <a:t>“Ще</a:t>
            </a:r>
            <a:r>
              <a:rPr lang="uk-UA" sz="2400" b="1" dirty="0" smtClean="0"/>
              <a:t> не вмерла України і слава, і воля…” вважається Державним Гімном України? </a:t>
            </a:r>
          </a:p>
          <a:p>
            <a:pPr marL="514350" indent="-514350">
              <a:buAutoNum type="arabicPeriod"/>
            </a:pPr>
            <a:endParaRPr lang="uk-UA" sz="2800" dirty="0" smtClean="0"/>
          </a:p>
          <a:p>
            <a:pPr marL="514350" indent="-514350">
              <a:buAutoNum type="arabicPeriod"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uk-UA" dirty="0" smtClean="0">
                <a:solidFill>
                  <a:srgbClr val="7030A0"/>
                </a:solidFill>
              </a:rPr>
              <a:t>Літературний диктант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514350" indent="-514350">
              <a:buNone/>
            </a:pPr>
            <a:r>
              <a:rPr lang="uk-UA" sz="2800" dirty="0" smtClean="0"/>
              <a:t>6. Яких </a:t>
            </a:r>
            <a:r>
              <a:rPr lang="ru-RU" sz="2800" dirty="0" err="1" smtClean="0"/>
              <a:t>художніх</a:t>
            </a:r>
            <a:r>
              <a:rPr lang="ru-RU" sz="2800" dirty="0" smtClean="0"/>
              <a:t> </a:t>
            </a:r>
            <a:r>
              <a:rPr lang="ru-RU" sz="2800" dirty="0" err="1" smtClean="0"/>
              <a:t>засобів</a:t>
            </a:r>
            <a:r>
              <a:rPr lang="ru-RU" sz="2800" dirty="0" smtClean="0"/>
              <a:t> (</a:t>
            </a:r>
            <a:r>
              <a:rPr lang="ru-RU" sz="2800" dirty="0" err="1" smtClean="0"/>
              <a:t>тропів</a:t>
            </a:r>
            <a:r>
              <a:rPr lang="ru-RU" sz="2800" dirty="0" smtClean="0"/>
              <a:t>) </a:t>
            </a:r>
            <a:r>
              <a:rPr lang="ru-RU" sz="2800" dirty="0" err="1" smtClean="0"/>
              <a:t>найбільше</a:t>
            </a:r>
            <a:r>
              <a:rPr lang="ru-RU" sz="2800" dirty="0" smtClean="0"/>
              <a:t> у </a:t>
            </a:r>
            <a:r>
              <a:rPr lang="ru-RU" sz="2800" dirty="0" err="1" smtClean="0"/>
              <a:t>творі</a:t>
            </a:r>
            <a:r>
              <a:rPr lang="ru-RU" sz="2800" dirty="0" smtClean="0"/>
              <a:t> «</a:t>
            </a:r>
            <a:r>
              <a:rPr lang="ru-RU" sz="2800" dirty="0" err="1" smtClean="0"/>
              <a:t>Ще</a:t>
            </a:r>
            <a:r>
              <a:rPr lang="ru-RU" sz="2800" dirty="0" smtClean="0"/>
              <a:t> не </a:t>
            </a:r>
            <a:r>
              <a:rPr lang="ru-RU" sz="2800" dirty="0" err="1" smtClean="0"/>
              <a:t>вмерла</a:t>
            </a:r>
            <a:r>
              <a:rPr lang="ru-RU" sz="2800" dirty="0" smtClean="0"/>
              <a:t> </a:t>
            </a:r>
            <a:r>
              <a:rPr lang="ru-RU" sz="2800" dirty="0" err="1" smtClean="0"/>
              <a:t>Україна</a:t>
            </a:r>
            <a:r>
              <a:rPr lang="ru-RU" sz="2800" dirty="0" smtClean="0"/>
              <a:t>»?</a:t>
            </a:r>
            <a:r>
              <a:rPr lang="en-US" sz="2800" dirty="0" smtClean="0"/>
              <a:t> </a:t>
            </a:r>
            <a:endParaRPr lang="uk-UA" sz="2800" dirty="0" smtClean="0"/>
          </a:p>
          <a:p>
            <a:pPr marL="514350" indent="-514350">
              <a:buNone/>
            </a:pPr>
            <a:r>
              <a:rPr lang="uk-UA" sz="2800" dirty="0" smtClean="0"/>
              <a:t>7. </a:t>
            </a:r>
            <a:r>
              <a:rPr lang="en-US" sz="2800" dirty="0" err="1" smtClean="0"/>
              <a:t>Скільки</a:t>
            </a:r>
            <a:r>
              <a:rPr lang="en-US" sz="2800" dirty="0" smtClean="0"/>
              <a:t> </a:t>
            </a:r>
            <a:r>
              <a:rPr lang="en-US" sz="2800" dirty="0" err="1" smtClean="0"/>
              <a:t>рядків</a:t>
            </a:r>
            <a:r>
              <a:rPr lang="en-US" sz="2800" dirty="0" smtClean="0"/>
              <a:t> </a:t>
            </a:r>
            <a:r>
              <a:rPr lang="en-US" sz="2800" dirty="0" err="1" smtClean="0"/>
              <a:t>має</a:t>
            </a:r>
            <a:r>
              <a:rPr lang="en-US" sz="2800" dirty="0" smtClean="0"/>
              <a:t> </a:t>
            </a:r>
            <a:r>
              <a:rPr lang="en-US" sz="2800" dirty="0" err="1" smtClean="0"/>
              <a:t>пісня-гімн</a:t>
            </a:r>
            <a:r>
              <a:rPr lang="en-US" sz="2800" dirty="0" smtClean="0"/>
              <a:t>? </a:t>
            </a:r>
            <a:endParaRPr lang="uk-UA" sz="2800" dirty="0" smtClean="0"/>
          </a:p>
          <a:p>
            <a:pPr marL="514350" indent="-514350">
              <a:buNone/>
            </a:pPr>
            <a:endParaRPr lang="ru-RU" sz="2800" dirty="0" smtClean="0"/>
          </a:p>
          <a:p>
            <a:pPr marL="514350" indent="-514350">
              <a:buNone/>
            </a:pPr>
            <a:endParaRPr lang="uk-UA" sz="2800" dirty="0" smtClean="0"/>
          </a:p>
          <a:p>
            <a:pPr marL="514350" indent="-514350">
              <a:buAutoNum type="arabicPeriod"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uk-UA" dirty="0" smtClean="0">
                <a:solidFill>
                  <a:srgbClr val="7030A0"/>
                </a:solidFill>
              </a:rPr>
              <a:t>Літературний диктант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514350" indent="-514350">
              <a:buAutoNum type="arabicPeriod"/>
            </a:pPr>
            <a:r>
              <a:rPr lang="uk-UA" sz="2400" b="1" dirty="0" smtClean="0"/>
              <a:t>Ліричний твір, слова до якого склав поет, це… (літературна пісня)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b="1" dirty="0" smtClean="0"/>
              <a:t>У </a:t>
            </a:r>
            <a:r>
              <a:rPr lang="ru-RU" sz="2400" b="1" dirty="0" err="1" smtClean="0"/>
              <a:t>перекладі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мови</a:t>
            </a:r>
            <a:r>
              <a:rPr lang="ru-RU" sz="2400" b="1" dirty="0" smtClean="0"/>
              <a:t> слово «</a:t>
            </a:r>
            <a:r>
              <a:rPr lang="ru-RU" sz="2400" b="1" dirty="0" err="1" smtClean="0"/>
              <a:t>гімн</a:t>
            </a:r>
            <a:r>
              <a:rPr lang="ru-RU" sz="2400" b="1" dirty="0" smtClean="0"/>
              <a:t>» </a:t>
            </a:r>
            <a:r>
              <a:rPr lang="ru-RU" sz="2400" b="1" dirty="0" err="1" smtClean="0"/>
              <a:t>означає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урочиста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пісня</a:t>
            </a:r>
            <a:r>
              <a:rPr lang="ru-RU" sz="2400" b="1" dirty="0" smtClean="0"/>
              <a:t>»?</a:t>
            </a:r>
            <a:r>
              <a:rPr lang="en-US" sz="2400" b="1" dirty="0" smtClean="0"/>
              <a:t> </a:t>
            </a:r>
            <a:r>
              <a:rPr lang="ru-RU" sz="2400" b="1" dirty="0" smtClean="0"/>
              <a:t>(</a:t>
            </a:r>
            <a:r>
              <a:rPr lang="ru-RU" sz="2400" b="1" dirty="0" err="1" smtClean="0"/>
              <a:t>Грецької</a:t>
            </a:r>
            <a:r>
              <a:rPr lang="ru-RU" sz="2400" b="1" dirty="0" smtClean="0"/>
              <a:t>)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b="1" dirty="0" smtClean="0"/>
              <a:t>В </a:t>
            </a:r>
            <a:r>
              <a:rPr lang="ru-RU" sz="2400" b="1" dirty="0" err="1" smtClean="0"/>
              <a:t>яких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країнах</a:t>
            </a:r>
            <a:r>
              <a:rPr lang="ru-RU" sz="2400" b="1" dirty="0" smtClean="0"/>
              <a:t> </a:t>
            </a:r>
            <a:r>
              <a:rPr lang="ru-RU" sz="2400" b="1" dirty="0" smtClean="0"/>
              <a:t>«</a:t>
            </a:r>
            <a:r>
              <a:rPr lang="ru-RU" sz="2400" b="1" dirty="0" err="1" smtClean="0"/>
              <a:t>урочисті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пісні</a:t>
            </a:r>
            <a:r>
              <a:rPr lang="ru-RU" sz="2400" b="1" dirty="0" smtClean="0"/>
              <a:t>» </a:t>
            </a:r>
            <a:r>
              <a:rPr lang="ru-RU" sz="2400" b="1" dirty="0" err="1" smtClean="0"/>
              <a:t>виконувалися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вперше</a:t>
            </a:r>
            <a:r>
              <a:rPr lang="ru-RU" sz="2400" b="1" dirty="0" smtClean="0"/>
              <a:t>?</a:t>
            </a:r>
            <a:r>
              <a:rPr lang="en-US" sz="2400" b="1" dirty="0" smtClean="0"/>
              <a:t> </a:t>
            </a:r>
            <a:r>
              <a:rPr lang="ru-RU" sz="2400" b="1" dirty="0" smtClean="0"/>
              <a:t>(</a:t>
            </a:r>
            <a:r>
              <a:rPr lang="ru-RU" sz="2400" b="1" dirty="0" err="1" smtClean="0"/>
              <a:t>Єгипет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Давня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Греція</a:t>
            </a:r>
            <a:r>
              <a:rPr lang="ru-RU" sz="2400" b="1" dirty="0" smtClean="0"/>
              <a:t>)</a:t>
            </a:r>
          </a:p>
          <a:p>
            <a:pPr marL="514350" indent="-514350">
              <a:buAutoNum type="arabicPeriod"/>
            </a:pPr>
            <a:r>
              <a:rPr lang="uk-UA" sz="2400" b="1" dirty="0" smtClean="0"/>
              <a:t>Де вперше було надруковано вірш </a:t>
            </a:r>
            <a:r>
              <a:rPr lang="uk-UA" sz="2400" b="1" dirty="0" err="1" smtClean="0"/>
              <a:t>“Ще</a:t>
            </a:r>
            <a:r>
              <a:rPr lang="uk-UA" sz="2400" b="1" dirty="0" smtClean="0"/>
              <a:t> не вмерла </a:t>
            </a:r>
            <a:r>
              <a:rPr lang="uk-UA" sz="2400" b="1" dirty="0" err="1" smtClean="0"/>
              <a:t>Україна”</a:t>
            </a:r>
            <a:r>
              <a:rPr lang="uk-UA" sz="2400" b="1" dirty="0" smtClean="0"/>
              <a:t> ? (часопис </a:t>
            </a:r>
            <a:r>
              <a:rPr lang="uk-UA" sz="2400" b="1" dirty="0" err="1" smtClean="0"/>
              <a:t>“Мета”</a:t>
            </a:r>
            <a:r>
              <a:rPr lang="uk-UA" sz="2400" b="1" dirty="0" smtClean="0"/>
              <a:t>)</a:t>
            </a:r>
          </a:p>
          <a:p>
            <a:pPr marL="514350" indent="-514350">
              <a:buAutoNum type="arabicPeriod"/>
            </a:pPr>
            <a:r>
              <a:rPr lang="uk-UA" sz="2400" b="1" dirty="0" err="1" smtClean="0"/>
              <a:t>Кто</a:t>
            </a:r>
            <a:r>
              <a:rPr lang="uk-UA" sz="2400" b="1" dirty="0" smtClean="0"/>
              <a:t> ще, крім М.Вербицького, писали музику до слів вірша Чубинського? (М.Лисенко, К.</a:t>
            </a:r>
            <a:r>
              <a:rPr lang="uk-UA" sz="2400" b="1" dirty="0" err="1" smtClean="0"/>
              <a:t>Стеценко</a:t>
            </a:r>
            <a:r>
              <a:rPr lang="uk-UA" sz="2400" b="1" dirty="0" smtClean="0"/>
              <a:t>)</a:t>
            </a:r>
          </a:p>
          <a:p>
            <a:pPr marL="514350" indent="-514350">
              <a:buAutoNum type="arabicPeriod"/>
            </a:pPr>
            <a:r>
              <a:rPr lang="uk-UA" sz="2400" b="1" dirty="0" smtClean="0"/>
              <a:t>В якому році Верховна Рада ухвалила закон, згідно з яким перша строфа і приспів пісні </a:t>
            </a:r>
            <a:r>
              <a:rPr lang="uk-UA" sz="2400" b="1" dirty="0" err="1" smtClean="0"/>
              <a:t>“Ще</a:t>
            </a:r>
            <a:r>
              <a:rPr lang="uk-UA" sz="2400" b="1" dirty="0" smtClean="0"/>
              <a:t> не вмерла України і слава, і воля…” вважається Державним Гімном України? (2003 р.)</a:t>
            </a:r>
          </a:p>
          <a:p>
            <a:pPr marL="514350" indent="-514350">
              <a:buAutoNum type="arabicPeriod"/>
            </a:pPr>
            <a:endParaRPr lang="uk-UA" sz="2800" dirty="0" smtClean="0"/>
          </a:p>
          <a:p>
            <a:pPr marL="514350" indent="-514350">
              <a:buAutoNum type="arabicPeriod"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uk-UA" dirty="0" smtClean="0">
                <a:solidFill>
                  <a:srgbClr val="7030A0"/>
                </a:solidFill>
              </a:rPr>
              <a:t>Літературний диктант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514350" indent="-514350">
              <a:buNone/>
            </a:pPr>
            <a:r>
              <a:rPr lang="uk-UA" sz="2800" dirty="0" smtClean="0"/>
              <a:t>6. Яких </a:t>
            </a:r>
            <a:r>
              <a:rPr lang="ru-RU" sz="2800" dirty="0" err="1" smtClean="0"/>
              <a:t>художніх</a:t>
            </a:r>
            <a:r>
              <a:rPr lang="ru-RU" sz="2800" dirty="0" smtClean="0"/>
              <a:t> </a:t>
            </a:r>
            <a:r>
              <a:rPr lang="ru-RU" sz="2800" dirty="0" err="1" smtClean="0"/>
              <a:t>засобів</a:t>
            </a:r>
            <a:r>
              <a:rPr lang="ru-RU" sz="2800" dirty="0" smtClean="0"/>
              <a:t> (</a:t>
            </a:r>
            <a:r>
              <a:rPr lang="ru-RU" sz="2800" dirty="0" err="1" smtClean="0"/>
              <a:t>тропів</a:t>
            </a:r>
            <a:r>
              <a:rPr lang="ru-RU" sz="2800" dirty="0" smtClean="0"/>
              <a:t>) </a:t>
            </a:r>
            <a:r>
              <a:rPr lang="ru-RU" sz="2800" dirty="0" err="1" smtClean="0"/>
              <a:t>найбільше</a:t>
            </a:r>
            <a:r>
              <a:rPr lang="ru-RU" sz="2800" dirty="0" smtClean="0"/>
              <a:t> у </a:t>
            </a:r>
            <a:r>
              <a:rPr lang="ru-RU" sz="2800" dirty="0" err="1" smtClean="0"/>
              <a:t>творі</a:t>
            </a:r>
            <a:r>
              <a:rPr lang="ru-RU" sz="2800" dirty="0" smtClean="0"/>
              <a:t> «</a:t>
            </a:r>
            <a:r>
              <a:rPr lang="ru-RU" sz="2800" dirty="0" err="1" smtClean="0"/>
              <a:t>Ще</a:t>
            </a:r>
            <a:r>
              <a:rPr lang="ru-RU" sz="2800" dirty="0" smtClean="0"/>
              <a:t> не </a:t>
            </a:r>
            <a:r>
              <a:rPr lang="ru-RU" sz="2800" dirty="0" err="1" smtClean="0"/>
              <a:t>вмерла</a:t>
            </a:r>
            <a:r>
              <a:rPr lang="ru-RU" sz="2800" dirty="0" smtClean="0"/>
              <a:t> </a:t>
            </a:r>
            <a:r>
              <a:rPr lang="ru-RU" sz="2800" dirty="0" err="1" smtClean="0"/>
              <a:t>Україна</a:t>
            </a:r>
            <a:r>
              <a:rPr lang="ru-RU" sz="2800" dirty="0" smtClean="0"/>
              <a:t>»?</a:t>
            </a:r>
            <a:r>
              <a:rPr lang="en-US" sz="2800" dirty="0" smtClean="0"/>
              <a:t> (</a:t>
            </a:r>
            <a:r>
              <a:rPr lang="en-US" sz="2800" dirty="0" err="1" smtClean="0"/>
              <a:t>Метафор</a:t>
            </a:r>
            <a:r>
              <a:rPr lang="en-US" sz="2800" dirty="0" smtClean="0"/>
              <a:t>)</a:t>
            </a:r>
            <a:endParaRPr lang="uk-UA" sz="2800" dirty="0" smtClean="0"/>
          </a:p>
          <a:p>
            <a:pPr marL="514350" indent="-514350">
              <a:buNone/>
            </a:pPr>
            <a:r>
              <a:rPr lang="uk-UA" sz="2800" dirty="0" smtClean="0"/>
              <a:t>7. </a:t>
            </a:r>
            <a:r>
              <a:rPr lang="en-US" sz="2800" dirty="0" err="1" smtClean="0"/>
              <a:t>Скільки</a:t>
            </a:r>
            <a:r>
              <a:rPr lang="en-US" sz="2800" dirty="0" smtClean="0"/>
              <a:t> </a:t>
            </a:r>
            <a:r>
              <a:rPr lang="en-US" sz="2800" dirty="0" err="1" smtClean="0"/>
              <a:t>рядків</a:t>
            </a:r>
            <a:r>
              <a:rPr lang="en-US" sz="2800" dirty="0" smtClean="0"/>
              <a:t> </a:t>
            </a:r>
            <a:r>
              <a:rPr lang="en-US" sz="2800" dirty="0" err="1" smtClean="0"/>
              <a:t>має</a:t>
            </a:r>
            <a:r>
              <a:rPr lang="en-US" sz="2800" dirty="0" smtClean="0"/>
              <a:t> </a:t>
            </a:r>
            <a:r>
              <a:rPr lang="en-US" sz="2800" dirty="0" err="1" smtClean="0"/>
              <a:t>пісня-гімн</a:t>
            </a:r>
            <a:r>
              <a:rPr lang="en-US" sz="2800" dirty="0" smtClean="0"/>
              <a:t>? (</a:t>
            </a:r>
            <a:r>
              <a:rPr lang="en-US" sz="2800" dirty="0" err="1" smtClean="0"/>
              <a:t>Двадцять</a:t>
            </a:r>
            <a:r>
              <a:rPr lang="en-US" sz="2800" dirty="0" smtClean="0"/>
              <a:t>)</a:t>
            </a:r>
            <a:endParaRPr lang="ru-RU" sz="2800" dirty="0" smtClean="0"/>
          </a:p>
          <a:p>
            <a:pPr marL="514350" indent="-514350">
              <a:buNone/>
            </a:pPr>
            <a:endParaRPr lang="uk-UA" sz="2800" dirty="0" smtClean="0"/>
          </a:p>
          <a:p>
            <a:pPr marL="514350" indent="-514350">
              <a:buAutoNum type="arabicPeriod"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росмотр темы - Новое лицо Украи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0"/>
            <a:ext cx="4429124" cy="63817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5929330"/>
            <a:ext cx="71438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Народна легенда </a:t>
            </a:r>
            <a:r>
              <a:rPr lang="ru-RU" sz="2800" b="1" dirty="0" smtClean="0">
                <a:solidFill>
                  <a:srgbClr val="7030A0"/>
                </a:solidFill>
              </a:rPr>
              <a:t>про </a:t>
            </a:r>
            <a:r>
              <a:rPr lang="ru-RU" sz="2800" b="1" dirty="0" err="1" smtClean="0">
                <a:solidFill>
                  <a:srgbClr val="7030A0"/>
                </a:solidFill>
              </a:rPr>
              <a:t>дівчину-Україну</a:t>
            </a:r>
            <a:r>
              <a:rPr lang="ru-RU" sz="2800" b="1" dirty="0" smtClean="0">
                <a:solidFill>
                  <a:srgbClr val="7030A0"/>
                </a:solidFill>
              </a:rPr>
              <a:t>,</a:t>
            </a:r>
            <a:r>
              <a:rPr lang="en-US" sz="2800" b="1" dirty="0" smtClean="0">
                <a:solidFill>
                  <a:srgbClr val="7030A0"/>
                </a:solidFill>
              </a:rPr>
              <a:t> </a:t>
            </a:r>
            <a:r>
              <a:rPr lang="ru-RU" sz="2800" b="1" dirty="0" smtClean="0">
                <a:solidFill>
                  <a:srgbClr val="7030A0"/>
                </a:solidFill>
              </a:rPr>
              <a:t>яку </a:t>
            </a:r>
            <a:r>
              <a:rPr lang="ru-RU" sz="2800" b="1" dirty="0" smtClean="0">
                <a:solidFill>
                  <a:srgbClr val="7030A0"/>
                </a:solidFill>
              </a:rPr>
              <a:t>Господь </a:t>
            </a:r>
            <a:r>
              <a:rPr lang="ru-RU" sz="2800" b="1" dirty="0" err="1" smtClean="0">
                <a:solidFill>
                  <a:srgbClr val="7030A0"/>
                </a:solidFill>
              </a:rPr>
              <a:t>обдарував</a:t>
            </a:r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err="1" smtClean="0">
                <a:solidFill>
                  <a:srgbClr val="7030A0"/>
                </a:solidFill>
              </a:rPr>
              <a:t>піснею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Легенда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285860"/>
            <a:ext cx="642942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— </a:t>
            </a:r>
            <a:r>
              <a:rPr lang="ru-RU" sz="2400" b="1" i="1" dirty="0" smtClean="0">
                <a:solidFill>
                  <a:srgbClr val="7030A0"/>
                </a:solidFill>
              </a:rPr>
              <a:t>один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із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жанрів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народної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прози</a:t>
            </a:r>
            <a:r>
              <a:rPr lang="ru-RU" sz="2400" b="1" i="1" dirty="0" smtClean="0">
                <a:solidFill>
                  <a:srgbClr val="7030A0"/>
                </a:solidFill>
              </a:rPr>
              <a:t>,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розповідь</a:t>
            </a:r>
            <a:r>
              <a:rPr lang="ru-RU" sz="2400" b="1" i="1" dirty="0" smtClean="0">
                <a:solidFill>
                  <a:srgbClr val="7030A0"/>
                </a:solidFill>
              </a:rPr>
              <a:t> про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видатну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подію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чи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вчинок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якої-небудь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людини</a:t>
            </a:r>
            <a:r>
              <a:rPr lang="ru-RU" sz="2400" b="1" i="1" dirty="0" smtClean="0">
                <a:solidFill>
                  <a:srgbClr val="7030A0"/>
                </a:solidFill>
              </a:rPr>
              <a:t>, в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основі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якої</a:t>
            </a:r>
            <a:r>
              <a:rPr lang="ru-RU" sz="2400" b="1" i="1" dirty="0" smtClean="0">
                <a:solidFill>
                  <a:srgbClr val="7030A0"/>
                </a:solidFill>
              </a:rPr>
              <a:t> диво,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фантастичний</a:t>
            </a:r>
            <a:r>
              <a:rPr lang="ru-RU" sz="2400" b="1" i="1" dirty="0" smtClean="0">
                <a:solidFill>
                  <a:srgbClr val="7030A0"/>
                </a:solidFill>
              </a:rPr>
              <a:t> образ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або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уявлення</a:t>
            </a:r>
            <a:r>
              <a:rPr lang="ru-RU" sz="2400" b="1" i="1" dirty="0" smtClean="0">
                <a:solidFill>
                  <a:srgbClr val="7030A0"/>
                </a:solidFill>
              </a:rPr>
              <a:t>, яке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сприймається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оповідачем</a:t>
            </a:r>
            <a:r>
              <a:rPr lang="ru-RU" sz="2400" b="1" i="1" dirty="0" smtClean="0">
                <a:solidFill>
                  <a:srgbClr val="7030A0"/>
                </a:solidFill>
              </a:rPr>
              <a:t> як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достовірне</a:t>
            </a:r>
            <a:r>
              <a:rPr lang="ru-RU" sz="2400" b="1" i="1" dirty="0" smtClean="0">
                <a:solidFill>
                  <a:srgbClr val="7030A0"/>
                </a:solidFill>
              </a:rPr>
              <a:t>.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Водночас</a:t>
            </a:r>
            <a:r>
              <a:rPr lang="ru-RU" sz="2400" b="1" i="1" dirty="0" smtClean="0">
                <a:solidFill>
                  <a:srgbClr val="7030A0"/>
                </a:solidFill>
              </a:rPr>
              <a:t> сюжет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легенди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базується</a:t>
            </a:r>
            <a:r>
              <a:rPr lang="ru-RU" sz="2400" b="1" i="1" dirty="0" smtClean="0">
                <a:solidFill>
                  <a:srgbClr val="7030A0"/>
                </a:solidFill>
              </a:rPr>
              <a:t> на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реальних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або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припустимих</a:t>
            </a:r>
            <a:r>
              <a:rPr lang="ru-RU" sz="2400" b="1" i="1" dirty="0" smtClean="0">
                <a:solidFill>
                  <a:srgbClr val="7030A0"/>
                </a:solidFill>
              </a:rPr>
              <a:t> фактах;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легендарний</a:t>
            </a:r>
            <a:r>
              <a:rPr lang="ru-RU" sz="2400" b="1" i="1" dirty="0" smtClean="0">
                <a:solidFill>
                  <a:srgbClr val="7030A0"/>
                </a:solidFill>
              </a:rPr>
              <a:t> герой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може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мати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свій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праобраз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smtClean="0">
                <a:solidFill>
                  <a:srgbClr val="7030A0"/>
                </a:solidFill>
              </a:rPr>
              <a:t>у реальному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житті</a:t>
            </a:r>
            <a:r>
              <a:rPr lang="ru-RU" sz="2400" b="1" i="1" dirty="0" smtClean="0">
                <a:solidFill>
                  <a:srgbClr val="7030A0"/>
                </a:solidFill>
              </a:rPr>
              <a:t>, в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історичній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err="1" smtClean="0">
                <a:solidFill>
                  <a:srgbClr val="7030A0"/>
                </a:solidFill>
              </a:rPr>
              <a:t>дійсності</a:t>
            </a:r>
            <a:r>
              <a:rPr lang="ru-RU" sz="2400" b="1" i="1" dirty="0" smtClean="0">
                <a:solidFill>
                  <a:srgbClr val="7030A0"/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642918"/>
            <a:ext cx="7000924" cy="774720"/>
          </a:xfrm>
        </p:spPr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Особливості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народної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легенди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00200"/>
            <a:ext cx="7000924" cy="4686320"/>
          </a:xfrm>
        </p:spPr>
        <p:txBody>
          <a:bodyPr/>
          <a:lstStyle/>
          <a:p>
            <a:r>
              <a:rPr lang="ru-RU" b="1" i="1" dirty="0" err="1" smtClean="0">
                <a:solidFill>
                  <a:srgbClr val="002060"/>
                </a:solidFill>
              </a:rPr>
              <a:t>Розповідь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про </a:t>
            </a:r>
            <a:r>
              <a:rPr lang="ru-RU" b="1" i="1" dirty="0" err="1" smtClean="0">
                <a:solidFill>
                  <a:srgbClr val="002060"/>
                </a:solidFill>
              </a:rPr>
              <a:t>суспільні</a:t>
            </a:r>
            <a:r>
              <a:rPr lang="ru-RU" b="1" i="1" dirty="0" smtClean="0">
                <a:solidFill>
                  <a:srgbClr val="002060"/>
                </a:solidFill>
              </a:rPr>
              <a:t> та </a:t>
            </a:r>
            <a:r>
              <a:rPr lang="ru-RU" b="1" i="1" dirty="0" err="1" smtClean="0">
                <a:solidFill>
                  <a:srgbClr val="002060"/>
                </a:solidFill>
              </a:rPr>
              <a:t>побутові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події</a:t>
            </a:r>
            <a:r>
              <a:rPr lang="ru-RU" b="1" i="1" dirty="0" smtClean="0">
                <a:solidFill>
                  <a:srgbClr val="002060"/>
                </a:solidFill>
              </a:rPr>
              <a:t>. </a:t>
            </a:r>
          </a:p>
          <a:p>
            <a:r>
              <a:rPr lang="ru-RU" b="1" i="1" dirty="0" err="1" smtClean="0">
                <a:solidFill>
                  <a:srgbClr val="002060"/>
                </a:solidFill>
              </a:rPr>
              <a:t>Наявність</a:t>
            </a:r>
            <a:r>
              <a:rPr lang="ru-RU" b="1" i="1" dirty="0" smtClean="0">
                <a:solidFill>
                  <a:srgbClr val="002060"/>
                </a:solidFill>
              </a:rPr>
              <a:t> фантастики (</a:t>
            </a:r>
            <a:r>
              <a:rPr lang="ru-RU" b="1" i="1" dirty="0" err="1" smtClean="0">
                <a:solidFill>
                  <a:srgbClr val="002060"/>
                </a:solidFill>
              </a:rPr>
              <a:t>казкові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герої</a:t>
            </a:r>
            <a:r>
              <a:rPr lang="ru-RU" b="1" i="1" dirty="0" smtClean="0">
                <a:solidFill>
                  <a:srgbClr val="002060"/>
                </a:solidFill>
              </a:rPr>
              <a:t>, </a:t>
            </a:r>
            <a:r>
              <a:rPr lang="ru-RU" b="1" i="1" dirty="0" err="1" smtClean="0">
                <a:solidFill>
                  <a:srgbClr val="002060"/>
                </a:solidFill>
              </a:rPr>
              <a:t>фантастичні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події</a:t>
            </a:r>
            <a:r>
              <a:rPr lang="ru-RU" b="1" i="1" dirty="0" smtClean="0">
                <a:solidFill>
                  <a:srgbClr val="002060"/>
                </a:solidFill>
              </a:rPr>
              <a:t>, </a:t>
            </a:r>
            <a:r>
              <a:rPr lang="ru-RU" b="1" i="1" dirty="0" err="1" smtClean="0">
                <a:solidFill>
                  <a:srgbClr val="002060"/>
                </a:solidFill>
              </a:rPr>
              <a:t>надприродні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явища</a:t>
            </a:r>
            <a:r>
              <a:rPr lang="ru-RU" b="1" i="1" dirty="0" smtClean="0">
                <a:solidFill>
                  <a:srgbClr val="002060"/>
                </a:solidFill>
              </a:rPr>
              <a:t>, </a:t>
            </a:r>
            <a:r>
              <a:rPr lang="ru-RU" b="1" i="1" dirty="0" err="1" smtClean="0">
                <a:solidFill>
                  <a:srgbClr val="002060"/>
                </a:solidFill>
              </a:rPr>
              <a:t>чудодійні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предмети</a:t>
            </a:r>
            <a:r>
              <a:rPr lang="ru-RU" b="1" i="1" dirty="0" smtClean="0">
                <a:solidFill>
                  <a:srgbClr val="002060"/>
                </a:solidFill>
              </a:rPr>
              <a:t>). 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Невелика </a:t>
            </a:r>
            <a:r>
              <a:rPr lang="ru-RU" b="1" i="1" dirty="0" err="1" smtClean="0">
                <a:solidFill>
                  <a:srgbClr val="002060"/>
                </a:solidFill>
              </a:rPr>
              <a:t>кількість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основних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дійових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осіб</a:t>
            </a:r>
            <a:r>
              <a:rPr lang="ru-RU" b="1" i="1" dirty="0" smtClean="0">
                <a:solidFill>
                  <a:srgbClr val="002060"/>
                </a:solidFill>
              </a:rPr>
              <a:t> (</a:t>
            </a:r>
            <a:r>
              <a:rPr lang="ru-RU" b="1" i="1" dirty="0" err="1" smtClean="0">
                <a:solidFill>
                  <a:srgbClr val="002060"/>
                </a:solidFill>
              </a:rPr>
              <a:t>дві-три</a:t>
            </a:r>
            <a:r>
              <a:rPr lang="ru-RU" b="1" i="1" dirty="0" smtClean="0">
                <a:solidFill>
                  <a:srgbClr val="002060"/>
                </a:solidFill>
              </a:rPr>
              <a:t>). 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Невеликий </a:t>
            </a:r>
            <a:r>
              <a:rPr lang="ru-RU" b="1" i="1" dirty="0" err="1" smtClean="0">
                <a:solidFill>
                  <a:srgbClr val="002060"/>
                </a:solidFill>
              </a:rPr>
              <a:t>обсяг</a:t>
            </a:r>
            <a:r>
              <a:rPr lang="ru-RU" b="1" i="1" dirty="0" smtClean="0">
                <a:solidFill>
                  <a:srgbClr val="002060"/>
                </a:solidFill>
              </a:rPr>
              <a:t>. 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shablon32</Template>
  <TotalTime>121</TotalTime>
  <Words>614</Words>
  <PresentationFormat>Экран (4:3)</PresentationFormat>
  <Paragraphs>125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32</vt:lpstr>
      <vt:lpstr>Зв'язок Легенди про дівчину-Україну з «Молитвою» О. Кониського й М. Лисенка – духовним гімном України</vt:lpstr>
      <vt:lpstr>Мета:   </vt:lpstr>
      <vt:lpstr>Літературний диктант</vt:lpstr>
      <vt:lpstr>Літературний диктант</vt:lpstr>
      <vt:lpstr>Літературний диктант</vt:lpstr>
      <vt:lpstr>Літературний диктант</vt:lpstr>
      <vt:lpstr>Слайд 7</vt:lpstr>
      <vt:lpstr>Легенда</vt:lpstr>
      <vt:lpstr>Особливості народної легенди </vt:lpstr>
      <vt:lpstr>Анкета твору</vt:lpstr>
      <vt:lpstr>Анкета твору</vt:lpstr>
      <vt:lpstr>Слайд 12</vt:lpstr>
      <vt:lpstr>Слайд 13</vt:lpstr>
      <vt:lpstr>Слайд 14</vt:lpstr>
      <vt:lpstr>Слайд 15</vt:lpstr>
      <vt:lpstr> Історія виникнення твору «Молитва» та його призначення. </vt:lpstr>
      <vt:lpstr>Вікіпедія</vt:lpstr>
      <vt:lpstr>Слайд 18</vt:lpstr>
      <vt:lpstr>Анкета твору </vt:lpstr>
      <vt:lpstr>Анкета твору </vt:lpstr>
      <vt:lpstr>Слайд 21</vt:lpstr>
      <vt:lpstr>Гра «Шифрувальник» </vt:lpstr>
      <vt:lpstr>Слайд 23</vt:lpstr>
      <vt:lpstr>Слайд 24</vt:lpstr>
      <vt:lpstr>Слайд 25</vt:lpstr>
      <vt:lpstr>Мікрофон 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Зв'язок Легенди про дівчину-Україну з «Молитвою» О. Кониського й М. Лисенка – духовним гімном України</dc:title>
  <dc:creator>Лена</dc:creator>
  <cp:lastModifiedBy>Лена</cp:lastModifiedBy>
  <cp:revision>37</cp:revision>
  <dcterms:created xsi:type="dcterms:W3CDTF">2014-10-04T19:33:21Z</dcterms:created>
  <dcterms:modified xsi:type="dcterms:W3CDTF">2014-10-04T21:44:39Z</dcterms:modified>
</cp:coreProperties>
</file>