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sldIdLst>
    <p:sldId id="257" r:id="rId2"/>
    <p:sldId id="288" r:id="rId3"/>
    <p:sldId id="301" r:id="rId4"/>
    <p:sldId id="295" r:id="rId5"/>
    <p:sldId id="313" r:id="rId6"/>
    <p:sldId id="296" r:id="rId7"/>
    <p:sldId id="297" r:id="rId8"/>
    <p:sldId id="298" r:id="rId9"/>
    <p:sldId id="302" r:id="rId10"/>
    <p:sldId id="299" r:id="rId11"/>
    <p:sldId id="310" r:id="rId12"/>
    <p:sldId id="303" r:id="rId13"/>
    <p:sldId id="315" r:id="rId14"/>
    <p:sldId id="304" r:id="rId15"/>
    <p:sldId id="311" r:id="rId16"/>
    <p:sldId id="306" r:id="rId17"/>
    <p:sldId id="309" r:id="rId18"/>
    <p:sldId id="307" r:id="rId19"/>
    <p:sldId id="308" r:id="rId20"/>
    <p:sldId id="316" r:id="rId21"/>
    <p:sldId id="266" r:id="rId22"/>
    <p:sldId id="279" r:id="rId23"/>
    <p:sldId id="275" r:id="rId24"/>
    <p:sldId id="280" r:id="rId25"/>
    <p:sldId id="278" r:id="rId26"/>
    <p:sldId id="292" r:id="rId27"/>
    <p:sldId id="293" r:id="rId28"/>
    <p:sldId id="281" r:id="rId29"/>
    <p:sldId id="286" r:id="rId30"/>
    <p:sldId id="261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003366"/>
    <a:srgbClr val="0D831B"/>
    <a:srgbClr val="000066"/>
    <a:srgbClr val="660066"/>
    <a:srgbClr val="464F17"/>
    <a:srgbClr val="4D4D4D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7" autoAdjust="0"/>
    <p:restoredTop sz="94722" autoAdjust="0"/>
  </p:normalViewPr>
  <p:slideViewPr>
    <p:cSldViewPr>
      <p:cViewPr>
        <p:scale>
          <a:sx n="70" d="100"/>
          <a:sy n="70" d="100"/>
        </p:scale>
        <p:origin x="-330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 altLang="en-US"/>
              <a:t>Образец подзаголовка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939E3-5B61-45FE-8861-84D3DCBEB0F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A34B4-B03F-4574-82D5-F0A5709BE49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3EE6C-2E76-4BEF-87D5-FB05C4DC29A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64124-55B6-4EAF-9F2F-10E5A9EEEAB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6E782-4A03-4D77-92B8-7682588C487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A7ADA-1E16-4267-9F83-080738B1E43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95210-8D3E-4324-B916-981AA2DC7F8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49D1C-EF9C-4CA4-8168-E4CACDB7B2E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4C78B-474F-4CE9-87F3-89B5B0B723B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0BBE7-116B-4081-A785-38FB717B49A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06E59-4D7D-4769-99A7-F1A3EEAD998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8CEEE-20CE-4DA9-8E8F-9FCE8C04F5E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+mj-lt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14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CEC78841-3802-4F9B-98B0-D23DDA27E01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114695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114696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1" r:id="rId2"/>
    <p:sldLayoutId id="2147483680" r:id="rId3"/>
    <p:sldLayoutId id="2147483679" r:id="rId4"/>
    <p:sldLayoutId id="2147483678" r:id="rId5"/>
    <p:sldLayoutId id="2147483677" r:id="rId6"/>
    <p:sldLayoutId id="2147483676" r:id="rId7"/>
    <p:sldLayoutId id="2147483675" r:id="rId8"/>
    <p:sldLayoutId id="2147483674" r:id="rId9"/>
    <p:sldLayoutId id="2147483673" r:id="rId10"/>
    <p:sldLayoutId id="2147483672" r:id="rId11"/>
    <p:sldLayoutId id="2147483671" r:id="rId12"/>
  </p:sldLayoutIdLst>
  <p:transition spd="med">
    <p:wipe dir="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onb.ru/prj/gogol/resources/g3/il16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3.jpeg"/><Relationship Id="rId5" Type="http://schemas.openxmlformats.org/officeDocument/2006/relationships/hyperlink" Target="http://www.ionb.ru/prj/gogol/resources/g3/il15.jpg" TargetMode="Externa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onb.ru/prj/gogol/resources/g3/il19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onb.ru/prj/gogol/resources/g3/il51.jpg" TargetMode="Externa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Relationship Id="rId6" Type="http://schemas.openxmlformats.org/officeDocument/2006/relationships/image" Target="../media/image21.jpeg"/><Relationship Id="rId5" Type="http://schemas.openxmlformats.org/officeDocument/2006/relationships/hyperlink" Target="http://www.ionb.ru/prj/gogol/resources/g3/il26.jpg" TargetMode="Externa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4" Type="http://schemas.openxmlformats.org/officeDocument/2006/relationships/image" Target="http://www.encspb.ru/image.php?file=small/2803978891.jp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cspb.ru/article.php?kod=2805556552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http://gogol.lit-info.ru/images/mesta/sorochincy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http://gogol.lit-info.ru/images/people/gogol_v_a.jpg" TargetMode="External"/><Relationship Id="rId5" Type="http://schemas.openxmlformats.org/officeDocument/2006/relationships/image" Target="../media/image8.jpeg"/><Relationship Id="rId4" Type="http://schemas.openxmlformats.org/officeDocument/2006/relationships/image" Target="http://gogol.lit-info.ru/images/people/gogol_m_i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gogol_pic_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549275"/>
            <a:ext cx="6654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4572000" y="5373688"/>
            <a:ext cx="43926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b="1" i="1">
                <a:cs typeface="Arial" charset="0"/>
              </a:rPr>
              <a:t>«</a:t>
            </a:r>
            <a:r>
              <a:rPr lang="ru-RU" b="1" i="1"/>
              <a:t>Блестит вдали какой-то луч спасенья: святое слово ЛЮБОВЬ</a:t>
            </a:r>
            <a:r>
              <a:rPr lang="en-US" b="1" i="1">
                <a:cs typeface="Arial" charset="0"/>
              </a:rPr>
              <a:t>»</a:t>
            </a:r>
            <a:r>
              <a:rPr lang="ru-RU" b="1" i="1"/>
              <a:t>.</a:t>
            </a:r>
          </a:p>
          <a:p>
            <a:r>
              <a:rPr lang="ru-RU"/>
              <a:t>                                                                                                                </a:t>
            </a:r>
          </a:p>
          <a:p>
            <a:r>
              <a:rPr lang="ru-RU"/>
              <a:t>                                                </a:t>
            </a:r>
            <a:r>
              <a:rPr lang="ru-RU" i="1"/>
              <a:t>Н.Гоголь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4356100" y="4365625"/>
            <a:ext cx="44640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n-US" sz="1600" b="1" i="1">
                <a:cs typeface="Arial" charset="0"/>
              </a:rPr>
              <a:t>«</a:t>
            </a:r>
            <a:r>
              <a:rPr lang="ru-RU" sz="1600" b="1" i="1"/>
              <a:t>Я почитаюсь загадкою для всех,</a:t>
            </a:r>
            <a:br>
              <a:rPr lang="ru-RU" sz="1600" b="1" i="1"/>
            </a:br>
            <a:r>
              <a:rPr lang="ru-RU" sz="1600" b="1" i="1"/>
              <a:t>никто не разгадает меня совершенно</a:t>
            </a:r>
            <a:r>
              <a:rPr lang="en-US" sz="1600" b="1" i="1">
                <a:cs typeface="Arial" charset="0"/>
              </a:rPr>
              <a:t>»</a:t>
            </a:r>
            <a:r>
              <a:rPr lang="ru-RU" sz="1600" b="1" i="1"/>
              <a:t>.</a:t>
            </a:r>
            <a:br>
              <a:rPr lang="ru-RU" sz="1600" b="1" i="1"/>
            </a:br>
            <a:r>
              <a:rPr lang="en-US" sz="1600" b="1" i="1"/>
              <a:t>                                                        </a:t>
            </a:r>
            <a:r>
              <a:rPr lang="ru-RU" sz="1600" i="1">
                <a:latin typeface="Arial Black" pitchFamily="34" charset="0"/>
              </a:rPr>
              <a:t>Н.Гоголь</a:t>
            </a: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title"/>
          </p:nvPr>
        </p:nvSpPr>
        <p:spPr>
          <a:xfrm>
            <a:off x="827088" y="2492375"/>
            <a:ext cx="7477125" cy="1143000"/>
          </a:xfrm>
        </p:spPr>
        <p:txBody>
          <a:bodyPr/>
          <a:lstStyle/>
          <a:p>
            <a:pPr algn="ctr" eaLnBrk="1" hangingPunct="1"/>
            <a:r>
              <a:rPr lang="uk-UA" sz="4600" b="1" i="1" smtClean="0">
                <a:solidFill>
                  <a:srgbClr val="464F17"/>
                </a:solidFill>
                <a:latin typeface="Times New Roman" pitchFamily="18" charset="0"/>
              </a:rPr>
              <a:t>Микола  Васильович Гоголь </a:t>
            </a:r>
            <a:br>
              <a:rPr lang="uk-UA" sz="4600" b="1" i="1" smtClean="0">
                <a:solidFill>
                  <a:srgbClr val="464F17"/>
                </a:solidFill>
                <a:latin typeface="Times New Roman" pitchFamily="18" charset="0"/>
              </a:rPr>
            </a:br>
            <a:r>
              <a:rPr lang="uk-UA" sz="4600" b="1" i="1" smtClean="0">
                <a:solidFill>
                  <a:srgbClr val="464F17"/>
                </a:solidFill>
                <a:latin typeface="Times New Roman" pitchFamily="18" charset="0"/>
              </a:rPr>
              <a:t>і Україна</a:t>
            </a:r>
            <a:endParaRPr lang="ru-RU" sz="4600" smtClean="0">
              <a:solidFill>
                <a:srgbClr val="464F17"/>
              </a:solidFill>
              <a:latin typeface="Times New Roman" pitchFamily="18" charset="0"/>
            </a:endParaRPr>
          </a:p>
        </p:txBody>
      </p:sp>
      <p:pic>
        <p:nvPicPr>
          <p:cNvPr id="3086" name="Picture 14" descr="gogol_boo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4005263"/>
            <a:ext cx="31750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 advTm="14422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400" b="1" smtClean="0">
                <a:solidFill>
                  <a:srgbClr val="464F17"/>
                </a:solidFill>
              </a:rPr>
              <a:t>Ніжин. Гімназія вищих наук</a:t>
            </a:r>
            <a:r>
              <a:rPr lang="ru-RU" smtClean="0"/>
              <a:t> </a:t>
            </a:r>
          </a:p>
        </p:txBody>
      </p:sp>
      <p:pic>
        <p:nvPicPr>
          <p:cNvPr id="23554" name="Picture 4" descr="Нежин. Гимназия высших наук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476375" y="1268413"/>
            <a:ext cx="5795963" cy="4679950"/>
          </a:xfrm>
        </p:spPr>
      </p:pic>
    </p:spTree>
    <p:custDataLst>
      <p:tags r:id="rId1"/>
    </p:custDataLst>
  </p:cSld>
  <p:clrMapOvr>
    <a:masterClrMapping/>
  </p:clrMapOvr>
  <p:transition spd="med" advTm="5251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5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700213"/>
            <a:ext cx="5432425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151" name="Rectangle 7"/>
          <p:cNvSpPr>
            <a:spLocks noChangeArrowheads="1"/>
          </p:cNvSpPr>
          <p:nvPr/>
        </p:nvSpPr>
        <p:spPr bwMode="auto">
          <a:xfrm>
            <a:off x="6227763" y="5453063"/>
            <a:ext cx="2232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/>
              <a:t>Переправа Гоголя через Дніпро</a:t>
            </a:r>
            <a:endParaRPr lang="ru-RU"/>
          </a:p>
        </p:txBody>
      </p:sp>
      <p:sp>
        <p:nvSpPr>
          <p:cNvPr id="13415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sz="4400" b="1" smtClean="0">
                <a:solidFill>
                  <a:srgbClr val="464F17"/>
                </a:solidFill>
              </a:rPr>
              <a:t>Подорож Україною</a:t>
            </a:r>
            <a:endParaRPr lang="ru-RU" sz="4400" b="1" smtClean="0">
              <a:solidFill>
                <a:srgbClr val="464F17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 advTm="7343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34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3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/>
          <a:lstStyle/>
          <a:p>
            <a:pPr algn="ctr" eaLnBrk="1" hangingPunct="1"/>
            <a:r>
              <a:rPr lang="uk-UA" sz="3800" b="1" smtClean="0">
                <a:solidFill>
                  <a:srgbClr val="464F17"/>
                </a:solidFill>
              </a:rPr>
              <a:t>САНКТ-ПЕТЕРБУРГ </a:t>
            </a:r>
            <a:endParaRPr lang="ru-RU" sz="3800" b="1" smtClean="0">
              <a:solidFill>
                <a:srgbClr val="464F17"/>
              </a:solidFill>
            </a:endParaRPr>
          </a:p>
        </p:txBody>
      </p:sp>
      <p:pic>
        <p:nvPicPr>
          <p:cNvPr id="123908" name="Picture 4" descr="il16_small">
            <a:hlinkClick r:id="rId3"/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23850" y="1052513"/>
            <a:ext cx="4129088" cy="3600450"/>
          </a:xfrm>
        </p:spPr>
      </p:pic>
      <p:pic>
        <p:nvPicPr>
          <p:cNvPr id="123909" name="Picture 5" descr="il15_small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9700" y="1052513"/>
            <a:ext cx="3635375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10" name="Rectangle 6"/>
          <p:cNvSpPr>
            <a:spLocks noChangeArrowheads="1"/>
          </p:cNvSpPr>
          <p:nvPr/>
        </p:nvSpPr>
        <p:spPr bwMode="auto">
          <a:xfrm>
            <a:off x="4672013" y="4941888"/>
            <a:ext cx="44719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/>
              <a:t>Будинок каретника Іохіма на Великій Міщанській вулиці в Петербурзі, де жив М.В. Гоголь в 1829 р. Автолітографія Е.Бернштейна. 1951. </a:t>
            </a:r>
          </a:p>
        </p:txBody>
      </p:sp>
      <p:sp>
        <p:nvSpPr>
          <p:cNvPr id="123911" name="Rectangle 7"/>
          <p:cNvSpPr>
            <a:spLocks noChangeArrowheads="1"/>
          </p:cNvSpPr>
          <p:nvPr/>
        </p:nvSpPr>
        <p:spPr bwMode="auto">
          <a:xfrm>
            <a:off x="179388" y="4941888"/>
            <a:ext cx="45434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/>
              <a:t>Департамент наділів у Петербурзі, де служив Гоголь у 1830-1831 р.р. Гравюра. 1834. </a:t>
            </a:r>
          </a:p>
        </p:txBody>
      </p:sp>
    </p:spTree>
    <p:custDataLst>
      <p:tags r:id="rId1"/>
    </p:custDataLst>
  </p:cSld>
  <p:clrMapOvr>
    <a:masterClrMapping/>
  </p:clrMapOvr>
  <p:transition spd="med" advTm="10155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3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3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3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3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Портрет работы Горюнова. 1835 г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765175"/>
            <a:ext cx="2484438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971550" y="4868863"/>
            <a:ext cx="241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400" b="1">
                <a:latin typeface="Times New Roman" pitchFamily="18" charset="0"/>
              </a:rPr>
              <a:t>Портрет роботи Горюнова.</a:t>
            </a:r>
            <a:r>
              <a:rPr lang="ru-RU" sz="1400" b="1"/>
              <a:t> </a:t>
            </a:r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title"/>
          </p:nvPr>
        </p:nvSpPr>
        <p:spPr>
          <a:xfrm>
            <a:off x="3779838" y="692150"/>
            <a:ext cx="4824412" cy="5002213"/>
          </a:xfrm>
        </p:spPr>
        <p:txBody>
          <a:bodyPr/>
          <a:lstStyle/>
          <a:p>
            <a:pPr eaLnBrk="1" hangingPunct="1"/>
            <a:r>
              <a:rPr lang="ru-RU" sz="2900" b="1" i="1" smtClean="0">
                <a:solidFill>
                  <a:srgbClr val="464F17"/>
                </a:solidFill>
                <a:latin typeface="Times New Roman" pitchFamily="18" charset="0"/>
              </a:rPr>
              <a:t>«Все свои ныне печатные грехи я писал в Петербурге, и именно тогда, когда я был занят должностью, когда мне было некогда, среди этой живости и перемены занятий, и чем я веселее провел канун, тем вдохновеннее возвращался домой, тем свежее у меня было утро».</a:t>
            </a:r>
            <a:br>
              <a:rPr lang="ru-RU" sz="2900" b="1" i="1" smtClean="0">
                <a:solidFill>
                  <a:srgbClr val="464F17"/>
                </a:solidFill>
                <a:latin typeface="Times New Roman" pitchFamily="18" charset="0"/>
              </a:rPr>
            </a:br>
            <a:r>
              <a:rPr lang="ru-RU" sz="2900" b="1" i="1" smtClean="0">
                <a:solidFill>
                  <a:srgbClr val="464F17"/>
                </a:solidFill>
                <a:latin typeface="Times New Roman" pitchFamily="18" charset="0"/>
              </a:rPr>
              <a:t>                          Н.В.Гоголь</a:t>
            </a:r>
            <a:r>
              <a:rPr lang="ru-RU" sz="2900" smtClean="0">
                <a:latin typeface="Times New Roman" pitchFamily="18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ransition spd="med" advTm="11626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b="1" smtClean="0">
                <a:solidFill>
                  <a:srgbClr val="464F17"/>
                </a:solidFill>
              </a:rPr>
              <a:t>Дружба з Пушкіним</a:t>
            </a:r>
            <a:endParaRPr lang="ru-RU" b="1" smtClean="0">
              <a:solidFill>
                <a:srgbClr val="464F17"/>
              </a:solidFill>
            </a:endParaRPr>
          </a:p>
        </p:txBody>
      </p:sp>
      <p:pic>
        <p:nvPicPr>
          <p:cNvPr id="124932" name="Picture 4" descr="il19_small">
            <a:hlinkClick r:id="rId3"/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5148263" y="1125538"/>
            <a:ext cx="3616325" cy="4824412"/>
          </a:xfrm>
        </p:spPr>
      </p:pic>
      <p:sp>
        <p:nvSpPr>
          <p:cNvPr id="124933" name="Rectangle 5"/>
          <p:cNvSpPr>
            <a:spLocks noChangeArrowheads="1"/>
          </p:cNvSpPr>
          <p:nvPr/>
        </p:nvSpPr>
        <p:spPr bwMode="auto">
          <a:xfrm>
            <a:off x="684213" y="4652963"/>
            <a:ext cx="451326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/>
              <a:t>Павленко П., Павлюченко В. </a:t>
            </a:r>
          </a:p>
          <a:p>
            <a:r>
              <a:rPr lang="ru-RU" i="1"/>
              <a:t>О.С. Пушкін і М.В. Гоголь на набережній Неви. </a:t>
            </a:r>
          </a:p>
        </p:txBody>
      </p:sp>
    </p:spTree>
    <p:custDataLst>
      <p:tags r:id="rId1"/>
    </p:custDataLst>
  </p:cSld>
  <p:clrMapOvr>
    <a:masterClrMapping/>
  </p:clrMapOvr>
  <p:transition spd="med" advTm="10952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sz="4800" b="1" smtClean="0">
                <a:solidFill>
                  <a:srgbClr val="464F17"/>
                </a:solidFill>
              </a:rPr>
              <a:t>Комедія “Ревізор”</a:t>
            </a:r>
            <a:endParaRPr lang="ru-RU" sz="4800" b="1" smtClean="0">
              <a:solidFill>
                <a:srgbClr val="464F17"/>
              </a:solidFill>
            </a:endParaRPr>
          </a:p>
        </p:txBody>
      </p:sp>
      <p:pic>
        <p:nvPicPr>
          <p:cNvPr id="136196" name="Picture 4" descr="Собственноручный рисунок Н.В. Гоголя к последней сцене &quot;Ревизора&quot;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92275" y="1052513"/>
            <a:ext cx="5930900" cy="4392612"/>
          </a:xfrm>
        </p:spPr>
      </p:pic>
      <p:sp>
        <p:nvSpPr>
          <p:cNvPr id="136197" name="Rectangle 5"/>
          <p:cNvSpPr>
            <a:spLocks noChangeArrowheads="1"/>
          </p:cNvSpPr>
          <p:nvPr/>
        </p:nvSpPr>
        <p:spPr bwMode="auto">
          <a:xfrm>
            <a:off x="2484438" y="5516563"/>
            <a:ext cx="4092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Власноручний малюнок М.В. Гоголя </a:t>
            </a:r>
            <a:br>
              <a:rPr lang="ru-RU"/>
            </a:br>
            <a:r>
              <a:rPr lang="ru-RU"/>
              <a:t>до останньої сцени "Ревізора" </a:t>
            </a:r>
          </a:p>
        </p:txBody>
      </p:sp>
    </p:spTree>
    <p:custDataLst>
      <p:tags r:id="rId1"/>
    </p:custDataLst>
  </p:cSld>
  <p:clrMapOvr>
    <a:masterClrMapping/>
  </p:clrMapOvr>
  <p:transition spd="med" advTm="8157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3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36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80" name="Picture 4" descr="сті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1341438"/>
            <a:ext cx="4946650" cy="44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98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b="1" smtClean="0">
                <a:solidFill>
                  <a:srgbClr val="464F17"/>
                </a:solidFill>
              </a:rPr>
              <a:t>Робочий стіл письменника</a:t>
            </a:r>
            <a:endParaRPr lang="ru-RU" b="1" smtClean="0">
              <a:solidFill>
                <a:srgbClr val="464F17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 advTm="6517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6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 algn="ctr" eaLnBrk="1" hangingPunct="1"/>
            <a:r>
              <a:rPr lang="uk-UA" b="1" smtClean="0">
                <a:solidFill>
                  <a:srgbClr val="464F17"/>
                </a:solidFill>
              </a:rPr>
              <a:t>ГОГОЛЬ ЗА КОРДОНОМ</a:t>
            </a:r>
            <a:endParaRPr lang="ru-RU" b="1" smtClean="0">
              <a:solidFill>
                <a:srgbClr val="464F17"/>
              </a:solidFill>
            </a:endParaRPr>
          </a:p>
        </p:txBody>
      </p:sp>
      <p:pic>
        <p:nvPicPr>
          <p:cNvPr id="133125" name="Picture 5" descr="рим  гогол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1557338"/>
            <a:ext cx="3744913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26" name="Rectangle 6"/>
          <p:cNvSpPr>
            <a:spLocks noChangeArrowheads="1"/>
          </p:cNvSpPr>
          <p:nvPr/>
        </p:nvSpPr>
        <p:spPr bwMode="auto">
          <a:xfrm>
            <a:off x="4859338" y="5013325"/>
            <a:ext cx="4094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М.В. Гоголь з російськими художниками в Римі. 1845 р. </a:t>
            </a:r>
          </a:p>
        </p:txBody>
      </p:sp>
      <p:sp>
        <p:nvSpPr>
          <p:cNvPr id="133127" name="Rectangle 7"/>
          <p:cNvSpPr>
            <a:spLocks noChangeArrowheads="1"/>
          </p:cNvSpPr>
          <p:nvPr/>
        </p:nvSpPr>
        <p:spPr bwMode="auto">
          <a:xfrm>
            <a:off x="468313" y="5876925"/>
            <a:ext cx="4537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/>
              <a:t>Прибиловський В.А. </a:t>
            </a:r>
            <a:r>
              <a:rPr lang="ru-RU" i="1"/>
              <a:t>М.В. Гоголь у </a:t>
            </a:r>
          </a:p>
          <a:p>
            <a:r>
              <a:rPr lang="ru-RU" i="1"/>
              <a:t>О.О. Іванова в Римі. 1950. </a:t>
            </a:r>
          </a:p>
        </p:txBody>
      </p:sp>
      <p:pic>
        <p:nvPicPr>
          <p:cNvPr id="14338" name="Picture 2" descr="http://www.ionb.ru/prj/gogol/resources/g3/il4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1428750"/>
            <a:ext cx="3571875" cy="44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 advTm="16984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3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3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3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sz="3800" b="1" i="1" smtClean="0">
                <a:solidFill>
                  <a:srgbClr val="464F17"/>
                </a:solidFill>
              </a:rPr>
              <a:t>МИКОЛА ВАСИЛЬОВИЧ ВІДВІДУЄ РІДНУ ДОМІВКУ</a:t>
            </a:r>
            <a:endParaRPr lang="ru-RU" sz="3800" b="1" i="1" smtClean="0">
              <a:solidFill>
                <a:srgbClr val="464F17"/>
              </a:solidFill>
            </a:endParaRPr>
          </a:p>
        </p:txBody>
      </p:sp>
      <p:sp>
        <p:nvSpPr>
          <p:cNvPr id="128005" name="Rectangle 5"/>
          <p:cNvSpPr>
            <a:spLocks noChangeArrowheads="1"/>
          </p:cNvSpPr>
          <p:nvPr/>
        </p:nvSpPr>
        <p:spPr bwMode="auto">
          <a:xfrm>
            <a:off x="827088" y="4868863"/>
            <a:ext cx="27701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М.В. Гоголь у Яновщині </a:t>
            </a:r>
          </a:p>
        </p:txBody>
      </p:sp>
      <p:pic>
        <p:nvPicPr>
          <p:cNvPr id="128006" name="Picture 6" descr="il51_small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1484313"/>
            <a:ext cx="33845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07" name="Rectangle 7"/>
          <p:cNvSpPr>
            <a:spLocks noChangeArrowheads="1"/>
          </p:cNvSpPr>
          <p:nvPr/>
        </p:nvSpPr>
        <p:spPr bwMode="auto">
          <a:xfrm>
            <a:off x="4572000" y="5661025"/>
            <a:ext cx="3997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Марія Іванівна Гоголь. Фотографія. </a:t>
            </a:r>
          </a:p>
        </p:txBody>
      </p:sp>
      <p:pic>
        <p:nvPicPr>
          <p:cNvPr id="128009" name="Picture 9" descr="il26_small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750" y="2205038"/>
            <a:ext cx="3995738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 advTm="17312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8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28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28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8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8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8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3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b="1" i="1" smtClean="0">
                <a:solidFill>
                  <a:srgbClr val="464F17"/>
                </a:solidFill>
              </a:rPr>
              <a:t>Останні роки життя М.Гоголя</a:t>
            </a:r>
            <a:endParaRPr lang="ru-RU" b="1" i="1" smtClean="0">
              <a:solidFill>
                <a:srgbClr val="464F17"/>
              </a:solidFill>
            </a:endParaRPr>
          </a:p>
        </p:txBody>
      </p:sp>
      <p:pic>
        <p:nvPicPr>
          <p:cNvPr id="129030" name="Picture 6" descr="Дом №7 на Никитском бульваре. Здесь Гоголь прожил свои последние пять лет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116013" y="1341438"/>
            <a:ext cx="7058025" cy="4319587"/>
          </a:xfrm>
        </p:spPr>
      </p:pic>
      <p:sp>
        <p:nvSpPr>
          <p:cNvPr id="129032" name="Rectangle 8"/>
          <p:cNvSpPr>
            <a:spLocks noChangeArrowheads="1"/>
          </p:cNvSpPr>
          <p:nvPr/>
        </p:nvSpPr>
        <p:spPr bwMode="auto">
          <a:xfrm>
            <a:off x="179388" y="5805488"/>
            <a:ext cx="89646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>
                <a:cs typeface="Times New Roman" pitchFamily="18" charset="0"/>
              </a:rPr>
              <a:t>Будинок №7 на Нікітському бульварі. Тут Гоголь прожив свої останні п</a:t>
            </a:r>
            <a:r>
              <a:rPr lang="ru-RU" b="1">
                <a:cs typeface="Arial" charset="0"/>
              </a:rPr>
              <a:t>’</a:t>
            </a:r>
            <a:r>
              <a:rPr lang="ru-RU" b="1">
                <a:cs typeface="Times New Roman" pitchFamily="18" charset="0"/>
              </a:rPr>
              <a:t>ять років </a:t>
            </a:r>
          </a:p>
        </p:txBody>
      </p:sp>
    </p:spTree>
    <p:custDataLst>
      <p:tags r:id="rId1"/>
    </p:custDataLst>
  </p:cSld>
  <p:clrMapOvr>
    <a:masterClrMapping/>
  </p:clrMapOvr>
  <p:transition spd="med" advTm="21516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9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29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9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9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9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gogol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0"/>
            <a:ext cx="5508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5" name="Rectangle 5"/>
          <p:cNvSpPr>
            <a:spLocks noGrp="1" noChangeArrowheads="1"/>
          </p:cNvSpPr>
          <p:nvPr>
            <p:ph type="title"/>
          </p:nvPr>
        </p:nvSpPr>
        <p:spPr>
          <a:xfrm>
            <a:off x="395288" y="476250"/>
            <a:ext cx="3205162" cy="4897438"/>
          </a:xfrm>
        </p:spPr>
        <p:txBody>
          <a:bodyPr/>
          <a:lstStyle/>
          <a:p>
            <a:pPr eaLnBrk="1" hangingPunct="1"/>
            <a:r>
              <a:rPr lang="uk-UA" sz="5000" b="1" i="1" smtClean="0">
                <a:solidFill>
                  <a:srgbClr val="464F17"/>
                </a:solidFill>
                <a:latin typeface="Monotype Corsiva" pitchFamily="66" charset="0"/>
              </a:rPr>
              <a:t>Микола </a:t>
            </a:r>
            <a:br>
              <a:rPr lang="uk-UA" sz="5000" b="1" i="1" smtClean="0">
                <a:solidFill>
                  <a:srgbClr val="464F17"/>
                </a:solidFill>
                <a:latin typeface="Monotype Corsiva" pitchFamily="66" charset="0"/>
              </a:rPr>
            </a:br>
            <a:r>
              <a:rPr lang="uk-UA" sz="5000" b="1" i="1" smtClean="0">
                <a:solidFill>
                  <a:srgbClr val="464F17"/>
                </a:solidFill>
                <a:latin typeface="Monotype Corsiva" pitchFamily="66" charset="0"/>
              </a:rPr>
              <a:t>Васильович</a:t>
            </a:r>
            <a:br>
              <a:rPr lang="uk-UA" sz="5000" b="1" i="1" smtClean="0">
                <a:solidFill>
                  <a:srgbClr val="464F17"/>
                </a:solidFill>
                <a:latin typeface="Monotype Corsiva" pitchFamily="66" charset="0"/>
              </a:rPr>
            </a:br>
            <a:r>
              <a:rPr lang="uk-UA" sz="5000" b="1" i="1" smtClean="0">
                <a:solidFill>
                  <a:srgbClr val="464F17"/>
                </a:solidFill>
                <a:latin typeface="Monotype Corsiva" pitchFamily="66" charset="0"/>
              </a:rPr>
              <a:t>Гоголь</a:t>
            </a:r>
            <a:r>
              <a:rPr lang="uk-UA" sz="3800" smtClean="0">
                <a:solidFill>
                  <a:srgbClr val="464F17"/>
                </a:solidFill>
              </a:rPr>
              <a:t/>
            </a:r>
            <a:br>
              <a:rPr lang="uk-UA" sz="3800" smtClean="0">
                <a:solidFill>
                  <a:srgbClr val="464F17"/>
                </a:solidFill>
              </a:rPr>
            </a:br>
            <a:r>
              <a:rPr lang="uk-UA" sz="3800" b="1" smtClean="0">
                <a:solidFill>
                  <a:srgbClr val="464F17"/>
                </a:solidFill>
                <a:latin typeface="Monotype Corsiva" pitchFamily="66" charset="0"/>
              </a:rPr>
              <a:t>(1809-1852) – </a:t>
            </a:r>
            <a:br>
              <a:rPr lang="uk-UA" sz="3800" b="1" smtClean="0">
                <a:solidFill>
                  <a:srgbClr val="464F17"/>
                </a:solidFill>
                <a:latin typeface="Monotype Corsiva" pitchFamily="66" charset="0"/>
              </a:rPr>
            </a:br>
            <a:r>
              <a:rPr lang="uk-UA" sz="3800" b="1" smtClean="0">
                <a:solidFill>
                  <a:srgbClr val="464F17"/>
                </a:solidFill>
                <a:latin typeface="Monotype Corsiva" pitchFamily="66" charset="0"/>
              </a:rPr>
              <a:t>видатний російський </a:t>
            </a:r>
            <a:br>
              <a:rPr lang="uk-UA" sz="3800" b="1" smtClean="0">
                <a:solidFill>
                  <a:srgbClr val="464F17"/>
                </a:solidFill>
                <a:latin typeface="Monotype Corsiva" pitchFamily="66" charset="0"/>
              </a:rPr>
            </a:br>
            <a:r>
              <a:rPr lang="uk-UA" sz="3800" b="1" smtClean="0">
                <a:solidFill>
                  <a:srgbClr val="464F17"/>
                </a:solidFill>
                <a:latin typeface="Monotype Corsiva" pitchFamily="66" charset="0"/>
              </a:rPr>
              <a:t>письменник</a:t>
            </a:r>
            <a:endParaRPr lang="ru-RU" sz="3800" b="1" smtClean="0">
              <a:solidFill>
                <a:srgbClr val="464F17"/>
              </a:solidFill>
              <a:latin typeface="Monotype Corsiva" pitchFamily="66" charset="0"/>
            </a:endParaRPr>
          </a:p>
        </p:txBody>
      </p:sp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468313" y="6292850"/>
            <a:ext cx="4079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uk-UA" sz="1600" b="1"/>
              <a:t>С.Бондар. Микола Васильович Гоголь</a:t>
            </a:r>
          </a:p>
        </p:txBody>
      </p:sp>
    </p:spTree>
  </p:cSld>
  <p:clrMapOvr>
    <a:masterClrMapping/>
  </p:clrMapOvr>
  <p:transition spd="med" advTm="4672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8704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578850" cy="1139825"/>
          </a:xfrm>
        </p:spPr>
        <p:txBody>
          <a:bodyPr/>
          <a:lstStyle/>
          <a:p>
            <a:pPr algn="ctr" eaLnBrk="1" hangingPunct="1"/>
            <a:r>
              <a:rPr lang="ru-RU" sz="3800" b="1" smtClean="0">
                <a:solidFill>
                  <a:srgbClr val="464F17"/>
                </a:solidFill>
                <a:latin typeface="Franklin Gothic Medium" pitchFamily="34" charset="0"/>
              </a:rPr>
              <a:t>Колишня могила М.В. Гоголя в </a:t>
            </a:r>
            <a:br>
              <a:rPr lang="ru-RU" sz="3800" b="1" smtClean="0">
                <a:solidFill>
                  <a:srgbClr val="464F17"/>
                </a:solidFill>
                <a:latin typeface="Franklin Gothic Medium" pitchFamily="34" charset="0"/>
              </a:rPr>
            </a:br>
            <a:r>
              <a:rPr lang="ru-RU" sz="3800" b="1" smtClean="0">
                <a:solidFill>
                  <a:srgbClr val="464F17"/>
                </a:solidFill>
                <a:latin typeface="Franklin Gothic Medium" pitchFamily="34" charset="0"/>
              </a:rPr>
              <a:t>Свято-Даниловому монастирі у Москві</a:t>
            </a:r>
            <a:r>
              <a:rPr lang="ru-RU" sz="3800" smtClean="0"/>
              <a:t> </a:t>
            </a:r>
          </a:p>
        </p:txBody>
      </p:sp>
      <p:pic>
        <p:nvPicPr>
          <p:cNvPr id="143364" name="Picture 4" descr="Бывшая могила Н.В. Гоголя в Свято-Даниловом монастыре в Москве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84213" y="2095500"/>
            <a:ext cx="4786312" cy="3781425"/>
          </a:xfrm>
        </p:spPr>
      </p:pic>
      <p:sp>
        <p:nvSpPr>
          <p:cNvPr id="143365" name="Rectangle 5"/>
          <p:cNvSpPr>
            <a:spLocks noChangeArrowheads="1"/>
          </p:cNvSpPr>
          <p:nvPr/>
        </p:nvSpPr>
        <p:spPr bwMode="auto">
          <a:xfrm>
            <a:off x="5686425" y="3054350"/>
            <a:ext cx="2917825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/>
              <a:t>Похорон письменника відбувся при величезному зібранні народу на кладовищі Свято-Данилова монастиря, а в 1931 залишки Гоголя були перезахоронені на Новодєвічьому цвинтарі. </a:t>
            </a:r>
          </a:p>
        </p:txBody>
      </p:sp>
    </p:spTree>
    <p:custDataLst>
      <p:tags r:id="rId1"/>
    </p:custDataLst>
  </p:cSld>
  <p:clrMapOvr>
    <a:masterClrMapping/>
  </p:clrMapOvr>
  <p:transition spd="med" advTm="9938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4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3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468313" y="4473575"/>
            <a:ext cx="84582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 i="1">
                <a:solidFill>
                  <a:schemeClr val="bg2"/>
                </a:solidFill>
                <a:latin typeface="Times New Roman" pitchFamily="18" charset="0"/>
              </a:rPr>
              <a:t>Ніжин може похвалитися першим у  світі пам</a:t>
            </a:r>
            <a:r>
              <a:rPr lang="en-US" sz="2800" b="1" i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'</a:t>
            </a:r>
            <a:r>
              <a:rPr lang="ru-RU" sz="2800" b="1" i="1">
                <a:solidFill>
                  <a:schemeClr val="bg2"/>
                </a:solidFill>
                <a:latin typeface="Times New Roman" pitchFamily="18" charset="0"/>
              </a:rPr>
              <a:t>ятником Миколі Васильовичу Гоголю (1881р.) . Цей  монумент </a:t>
            </a:r>
            <a:r>
              <a:rPr lang="uk-UA" sz="2800" b="1" i="1">
                <a:solidFill>
                  <a:schemeClr val="bg2"/>
                </a:solidFill>
                <a:latin typeface="Times New Roman" pitchFamily="18" charset="0"/>
              </a:rPr>
              <a:t>у</a:t>
            </a:r>
            <a:r>
              <a:rPr lang="ru-RU" sz="2800" b="1" i="1">
                <a:solidFill>
                  <a:schemeClr val="bg2"/>
                </a:solidFill>
                <a:latin typeface="Times New Roman" pitchFamily="18" charset="0"/>
              </a:rPr>
              <a:t>важається першим пам</a:t>
            </a:r>
            <a:r>
              <a:rPr lang="en-US" sz="2800" b="1" i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'</a:t>
            </a:r>
            <a:r>
              <a:rPr lang="ru-RU" sz="2800" b="1" i="1">
                <a:solidFill>
                  <a:schemeClr val="bg2"/>
                </a:solidFill>
                <a:latin typeface="Times New Roman" pitchFamily="18" charset="0"/>
              </a:rPr>
              <a:t>ятником українським письменникам у світі. </a:t>
            </a:r>
            <a:endParaRPr lang="ru-RU" sz="2800" b="1">
              <a:latin typeface="Times New Roman" pitchFamily="18" charset="0"/>
            </a:endParaRPr>
          </a:p>
        </p:txBody>
      </p:sp>
      <p:pic>
        <p:nvPicPr>
          <p:cNvPr id="47109" name="Picture 5" descr="здесь учился гоголь"/>
          <p:cNvPicPr>
            <a:picLocks noChangeAspect="1" noChangeArrowheads="1"/>
          </p:cNvPicPr>
          <p:nvPr/>
        </p:nvPicPr>
        <p:blipFill>
          <a:blip r:embed="rId3"/>
          <a:srcRect b="5989"/>
          <a:stretch>
            <a:fillRect/>
          </a:stretch>
        </p:blipFill>
        <p:spPr bwMode="auto">
          <a:xfrm>
            <a:off x="5003800" y="0"/>
            <a:ext cx="3570288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7" descr="Нежин гоголь"/>
          <p:cNvPicPr>
            <a:picLocks noChangeAspect="1" noChangeArrowheads="1"/>
          </p:cNvPicPr>
          <p:nvPr/>
        </p:nvPicPr>
        <p:blipFill>
          <a:blip r:embed="rId4"/>
          <a:srcRect b="5989"/>
          <a:stretch>
            <a:fillRect/>
          </a:stretch>
        </p:blipFill>
        <p:spPr bwMode="auto">
          <a:xfrm>
            <a:off x="1042988" y="0"/>
            <a:ext cx="3708400" cy="451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 advTm="8953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Велики сорочинцы"/>
          <p:cNvPicPr>
            <a:picLocks noChangeAspect="1" noChangeArrowheads="1"/>
          </p:cNvPicPr>
          <p:nvPr/>
        </p:nvPicPr>
        <p:blipFill>
          <a:blip r:embed="rId3"/>
          <a:srcRect b="-6299"/>
          <a:stretch>
            <a:fillRect/>
          </a:stretch>
        </p:blipFill>
        <p:spPr bwMode="auto">
          <a:xfrm>
            <a:off x="3348038" y="1557338"/>
            <a:ext cx="3735387" cy="444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5" name="Picture 3" descr="великие сорочинц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2205038"/>
            <a:ext cx="19446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539750" y="741363"/>
            <a:ext cx="6769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uk-UA" sz="2000" b="1">
              <a:solidFill>
                <a:schemeClr val="tx2"/>
              </a:solidFill>
            </a:endParaRP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2843213" y="5876925"/>
            <a:ext cx="48244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uk-UA" sz="1600" b="1" i="1"/>
              <a:t>28 серпня 1911 року відбулося відкриття пам'ятника М.В.Гоголю у Великих Сорочинцях скульптора І.Я.Гінцбурга.</a:t>
            </a:r>
            <a:r>
              <a:rPr lang="uk-UA" sz="1600" b="1"/>
              <a:t> </a:t>
            </a:r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395288" y="4146550"/>
            <a:ext cx="252095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b="1" i="1">
                <a:solidFill>
                  <a:schemeClr val="bg2"/>
                </a:solidFill>
              </a:rPr>
              <a:t>У 1929 році в будинку, де народився Гоголь, відкрили літературно-меморіальний музей письменника.</a:t>
            </a: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827088" y="333375"/>
            <a:ext cx="77406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900" b="1" i="1">
                <a:solidFill>
                  <a:srgbClr val="464F17"/>
                </a:solidFill>
              </a:rPr>
              <a:t>ПАМ</a:t>
            </a:r>
            <a:r>
              <a:rPr lang="en-US" sz="2900" b="1" i="1">
                <a:solidFill>
                  <a:srgbClr val="464F17"/>
                </a:solidFill>
              </a:rPr>
              <a:t>'</a:t>
            </a:r>
            <a:r>
              <a:rPr lang="ru-RU" sz="2900" b="1" i="1">
                <a:solidFill>
                  <a:srgbClr val="464F17"/>
                </a:solidFill>
              </a:rPr>
              <a:t>ЯТНИКИ ГОГОЛЮ НА БАТЬКІВЩИНІ</a:t>
            </a:r>
            <a:r>
              <a:rPr lang="en-US" sz="2900" b="1" i="1">
                <a:solidFill>
                  <a:srgbClr val="464F17"/>
                </a:solidFill>
              </a:rPr>
              <a:t/>
            </a:r>
            <a:br>
              <a:rPr lang="en-US" sz="2900" b="1" i="1">
                <a:solidFill>
                  <a:srgbClr val="464F17"/>
                </a:solidFill>
              </a:rPr>
            </a:br>
            <a:r>
              <a:rPr lang="uk-UA" sz="4000" b="1" i="1">
                <a:solidFill>
                  <a:srgbClr val="464F17"/>
                </a:solidFill>
                <a:latin typeface="Courier New" pitchFamily="49" charset="0"/>
              </a:rPr>
              <a:t>Великі Сорочинці</a:t>
            </a:r>
            <a:endParaRPr lang="ru-RU" sz="4000" b="1" i="1">
              <a:solidFill>
                <a:srgbClr val="464F17"/>
              </a:solidFill>
              <a:latin typeface="Courier New" pitchFamily="49" charset="0"/>
            </a:endParaRPr>
          </a:p>
        </p:txBody>
      </p:sp>
    </p:spTree>
    <p:custDataLst>
      <p:tags r:id="rId1"/>
    </p:custDataLst>
  </p:cSld>
  <p:clrMapOvr>
    <a:masterClrMapping/>
  </p:clrMapOvr>
  <p:transition spd="med" advTm="25456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9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9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9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потава гогол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3876675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684213" y="5373688"/>
            <a:ext cx="77406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uk-UA" sz="2400" b="1">
                <a:solidFill>
                  <a:srgbClr val="464F17"/>
                </a:solidFill>
                <a:latin typeface="Times New Roman" pitchFamily="18" charset="0"/>
              </a:rPr>
              <a:t>Бронзова скульптура письменника встановлена на високому постаменті, у правій </a:t>
            </a:r>
            <a:r>
              <a:rPr lang="ru-RU" sz="2400" b="1">
                <a:solidFill>
                  <a:srgbClr val="464F17"/>
                </a:solidFill>
                <a:latin typeface="Times New Roman" pitchFamily="18" charset="0"/>
              </a:rPr>
              <a:t>руці – олівець,</a:t>
            </a:r>
            <a:r>
              <a:rPr lang="uk-UA" sz="2400" b="1">
                <a:solidFill>
                  <a:srgbClr val="464F17"/>
                </a:solidFill>
                <a:latin typeface="Times New Roman" pitchFamily="18" charset="0"/>
              </a:rPr>
              <a:t> у лівій – записник, на плечі накинутий плащ-крилатка.</a:t>
            </a: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4284663" y="4652963"/>
            <a:ext cx="3095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</a:rPr>
              <a:t>Скульптор</a:t>
            </a:r>
            <a:r>
              <a:rPr lang="uk-UA" b="1">
                <a:latin typeface="Times New Roman" pitchFamily="18" charset="0"/>
              </a:rPr>
              <a:t> Л.В.Позен, </a:t>
            </a:r>
          </a:p>
          <a:p>
            <a:pPr algn="ctr"/>
            <a:r>
              <a:rPr lang="uk-UA" b="1">
                <a:latin typeface="Times New Roman" pitchFamily="18" charset="0"/>
              </a:rPr>
              <a:t> </a:t>
            </a:r>
            <a:r>
              <a:rPr lang="ru-RU" b="1">
                <a:latin typeface="Times New Roman" pitchFamily="18" charset="0"/>
              </a:rPr>
              <a:t>архітектор В. Пасєчний</a:t>
            </a:r>
            <a:r>
              <a:rPr lang="uk-UA"/>
              <a:t>.</a:t>
            </a:r>
            <a:endParaRPr lang="ru-RU"/>
          </a:p>
        </p:txBody>
      </p:sp>
      <p:sp>
        <p:nvSpPr>
          <p:cNvPr id="36868" name="Rectangle 6"/>
          <p:cNvSpPr>
            <a:spLocks noChangeArrowheads="1"/>
          </p:cNvSpPr>
          <p:nvPr/>
        </p:nvSpPr>
        <p:spPr bwMode="auto">
          <a:xfrm>
            <a:off x="4643438" y="260350"/>
            <a:ext cx="26654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400"/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4500563" y="374650"/>
            <a:ext cx="29511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4000" i="1">
                <a:solidFill>
                  <a:srgbClr val="464F17"/>
                </a:solidFill>
                <a:latin typeface="Arial Black" pitchFamily="34" charset="0"/>
              </a:rPr>
              <a:t>Полтава</a:t>
            </a:r>
            <a:endParaRPr lang="ru-RU" sz="4000" i="1">
              <a:solidFill>
                <a:srgbClr val="464F17"/>
              </a:solidFill>
              <a:latin typeface="Arial Black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med" advTm="8906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1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гоголево памятни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1412875"/>
            <a:ext cx="5808662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2700338" y="6118225"/>
            <a:ext cx="424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b="1">
                <a:latin typeface="Times New Roman" pitchFamily="18" charset="0"/>
              </a:rPr>
              <a:t>Бюст М.В.Гоголя</a:t>
            </a:r>
            <a:endParaRPr lang="ru-RU" b="1">
              <a:latin typeface="Times New Roman" pitchFamily="18" charset="0"/>
            </a:endParaRPr>
          </a:p>
          <a:p>
            <a:pPr algn="ctr"/>
            <a:r>
              <a:rPr lang="uk-UA" b="1">
                <a:latin typeface="Times New Roman" pitchFamily="18" charset="0"/>
              </a:rPr>
              <a:t>Автори О.Ковальов і В.Шевченко</a:t>
            </a:r>
            <a:r>
              <a:rPr lang="uk-UA" b="1"/>
              <a:t> </a:t>
            </a: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684213" y="1628775"/>
            <a:ext cx="1979612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uk-UA" b="1">
                <a:solidFill>
                  <a:schemeClr val="bg2"/>
                </a:solidFill>
                <a:latin typeface="Times New Roman" pitchFamily="18" charset="0"/>
              </a:rPr>
              <a:t>У селі Гоголево</a:t>
            </a:r>
          </a:p>
          <a:p>
            <a:pPr algn="just"/>
            <a:r>
              <a:rPr lang="uk-UA" b="1">
                <a:solidFill>
                  <a:schemeClr val="bg2"/>
                </a:solidFill>
                <a:latin typeface="Times New Roman" pitchFamily="18" charset="0"/>
              </a:rPr>
              <a:t>на Полтавщині, </a:t>
            </a:r>
          </a:p>
          <a:p>
            <a:pPr algn="ctr"/>
            <a:r>
              <a:rPr lang="uk-UA" b="1">
                <a:solidFill>
                  <a:schemeClr val="bg2"/>
                </a:solidFill>
                <a:latin typeface="Times New Roman" pitchFamily="18" charset="0"/>
              </a:rPr>
              <a:t>на батьківщині М.В.Гоголя,</a:t>
            </a:r>
          </a:p>
          <a:p>
            <a:pPr algn="ctr"/>
            <a:r>
              <a:rPr lang="uk-UA" b="1">
                <a:solidFill>
                  <a:schemeClr val="bg2"/>
                </a:solidFill>
                <a:latin typeface="Times New Roman" pitchFamily="18" charset="0"/>
              </a:rPr>
              <a:t>з нагоди </a:t>
            </a:r>
          </a:p>
          <a:p>
            <a:pPr algn="ctr"/>
            <a:r>
              <a:rPr lang="uk-UA" b="1">
                <a:solidFill>
                  <a:schemeClr val="bg2"/>
                </a:solidFill>
                <a:latin typeface="Times New Roman" pitchFamily="18" charset="0"/>
              </a:rPr>
              <a:t>175-річчя </a:t>
            </a:r>
          </a:p>
          <a:p>
            <a:pPr algn="ctr"/>
            <a:r>
              <a:rPr lang="uk-UA" b="1">
                <a:solidFill>
                  <a:schemeClr val="bg2"/>
                </a:solidFill>
                <a:latin typeface="Times New Roman" pitchFamily="18" charset="0"/>
              </a:rPr>
              <a:t>з </a:t>
            </a:r>
            <a:r>
              <a:rPr lang="ru-RU" b="1">
                <a:solidFill>
                  <a:schemeClr val="bg2"/>
                </a:solidFill>
                <a:latin typeface="Times New Roman" pitchFamily="18" charset="0"/>
              </a:rPr>
              <a:t>дня народж</a:t>
            </a:r>
            <a:r>
              <a:rPr lang="uk-UA" b="1">
                <a:solidFill>
                  <a:schemeClr val="bg2"/>
                </a:solidFill>
                <a:latin typeface="Times New Roman" pitchFamily="18" charset="0"/>
              </a:rPr>
              <a:t>е</a:t>
            </a:r>
            <a:r>
              <a:rPr lang="ru-RU" b="1">
                <a:solidFill>
                  <a:schemeClr val="bg2"/>
                </a:solidFill>
                <a:latin typeface="Times New Roman" pitchFamily="18" charset="0"/>
              </a:rPr>
              <a:t>н</a:t>
            </a:r>
            <a:r>
              <a:rPr lang="uk-UA" b="1">
                <a:solidFill>
                  <a:schemeClr val="bg2"/>
                </a:solidFill>
                <a:latin typeface="Times New Roman" pitchFamily="18" charset="0"/>
              </a:rPr>
              <a:t>ня письменника,</a:t>
            </a:r>
          </a:p>
          <a:p>
            <a:pPr algn="ctr"/>
            <a:r>
              <a:rPr lang="uk-UA" b="1">
                <a:solidFill>
                  <a:schemeClr val="bg2"/>
                </a:solidFill>
                <a:latin typeface="Times New Roman" pitchFamily="18" charset="0"/>
              </a:rPr>
              <a:t> 1 квітня 1984 року, відкрили заповідник-музей.</a:t>
            </a:r>
          </a:p>
        </p:txBody>
      </p:sp>
      <p:sp>
        <p:nvSpPr>
          <p:cNvPr id="37892" name="Rectangle 5"/>
          <p:cNvSpPr>
            <a:spLocks noChangeArrowheads="1"/>
          </p:cNvSpPr>
          <p:nvPr/>
        </p:nvSpPr>
        <p:spPr bwMode="auto">
          <a:xfrm>
            <a:off x="1476375" y="115888"/>
            <a:ext cx="51847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3200" b="1" i="1">
              <a:solidFill>
                <a:srgbClr val="003366"/>
              </a:solidFill>
              <a:latin typeface="Monotype Corsiva" pitchFamily="66" charset="0"/>
            </a:endParaRPr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611188" y="188913"/>
            <a:ext cx="7885112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sz="2000" b="1" i="1">
                <a:solidFill>
                  <a:srgbClr val="464F17"/>
                </a:solidFill>
              </a:rPr>
              <a:t>Як добре б ви не знали Гоголя, він стане вам ще бли</a:t>
            </a:r>
            <a:r>
              <a:rPr lang="ru-RU" sz="2000" b="1" i="1">
                <a:solidFill>
                  <a:srgbClr val="464F17"/>
                </a:solidFill>
              </a:rPr>
              <a:t>жч</a:t>
            </a:r>
            <a:r>
              <a:rPr lang="uk-UA" sz="2000" b="1" i="1">
                <a:solidFill>
                  <a:srgbClr val="464F17"/>
                </a:solidFill>
              </a:rPr>
              <a:t>им при відвідуванні його рідних заповідних </a:t>
            </a:r>
            <a:r>
              <a:rPr lang="ru-RU" sz="2000" b="1" i="1">
                <a:solidFill>
                  <a:srgbClr val="464F17"/>
                </a:solidFill>
              </a:rPr>
              <a:t>місць</a:t>
            </a:r>
            <a:r>
              <a:rPr lang="uk-UA" sz="2000" b="1" i="1">
                <a:solidFill>
                  <a:srgbClr val="464F17"/>
                </a:solidFill>
              </a:rPr>
              <a:t>. Відчутніше стане, зрозуміліше.</a:t>
            </a:r>
            <a:endParaRPr lang="ru-RU" sz="2000" b="1" i="1">
              <a:solidFill>
                <a:srgbClr val="464F17"/>
              </a:solidFill>
            </a:endParaRPr>
          </a:p>
          <a:p>
            <a:pPr algn="ctr"/>
            <a:r>
              <a:rPr lang="uk-UA" b="1" i="1">
                <a:solidFill>
                  <a:srgbClr val="464F17"/>
                </a:solidFill>
                <a:latin typeface="Times New Roman" pitchFamily="18" charset="0"/>
              </a:rPr>
              <a:t>Олесь Гончар</a:t>
            </a:r>
          </a:p>
        </p:txBody>
      </p:sp>
    </p:spTree>
    <p:custDataLst>
      <p:tags r:id="rId1"/>
    </p:custDataLst>
  </p:cSld>
  <p:clrMapOvr>
    <a:masterClrMapping/>
  </p:clrMapOvr>
  <p:transition spd="med" advTm="21423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Гоголь в Миргороде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2555875" y="2924175"/>
            <a:ext cx="3929063" cy="3036888"/>
          </a:xfrm>
        </p:spPr>
      </p:pic>
      <p:sp>
        <p:nvSpPr>
          <p:cNvPr id="6656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91513" cy="1927225"/>
          </a:xfrm>
        </p:spPr>
        <p:txBody>
          <a:bodyPr/>
          <a:lstStyle/>
          <a:p>
            <a:pPr algn="ctr" eaLnBrk="1" hangingPunct="1"/>
            <a:r>
              <a:rPr lang="ru-RU" sz="2800" b="1" i="1" smtClean="0">
                <a:solidFill>
                  <a:srgbClr val="464F17"/>
                </a:solidFill>
                <a:latin typeface="Times New Roman" pitchFamily="18" charset="0"/>
              </a:rPr>
              <a:t>На місці, де любив у свій   час  бувати Гоголь, на березі відомої Миргородської калюжі, описаної в одному з його творів, з′явився пам</a:t>
            </a:r>
            <a:r>
              <a:rPr lang="en-US" sz="2800" b="1" i="1" smtClean="0">
                <a:solidFill>
                  <a:srgbClr val="464F17"/>
                </a:solidFill>
                <a:latin typeface="Times New Roman" pitchFamily="18" charset="0"/>
              </a:rPr>
              <a:t>´</a:t>
            </a:r>
            <a:r>
              <a:rPr lang="ru-RU" sz="2800" b="1" i="1" smtClean="0">
                <a:solidFill>
                  <a:srgbClr val="464F17"/>
                </a:solidFill>
                <a:latin typeface="Times New Roman" pitchFamily="18" charset="0"/>
              </a:rPr>
              <a:t>ятник пис</a:t>
            </a:r>
            <a:r>
              <a:rPr lang="uk-UA" sz="2800" b="1" i="1" smtClean="0">
                <a:solidFill>
                  <a:srgbClr val="464F17"/>
                </a:solidFill>
                <a:latin typeface="Times New Roman" pitchFamily="18" charset="0"/>
              </a:rPr>
              <a:t>ьм</a:t>
            </a:r>
            <a:r>
              <a:rPr lang="ru-RU" sz="2800" b="1" i="1" smtClean="0">
                <a:solidFill>
                  <a:srgbClr val="464F17"/>
                </a:solidFill>
                <a:latin typeface="Times New Roman" pitchFamily="18" charset="0"/>
              </a:rPr>
              <a:t>еннику.</a:t>
            </a:r>
            <a:br>
              <a:rPr lang="ru-RU" sz="2800" b="1" i="1" smtClean="0">
                <a:solidFill>
                  <a:srgbClr val="464F17"/>
                </a:solidFill>
                <a:latin typeface="Times New Roman" pitchFamily="18" charset="0"/>
              </a:rPr>
            </a:br>
            <a:endParaRPr lang="ru-RU" sz="2800" b="1" i="1" smtClean="0">
              <a:solidFill>
                <a:srgbClr val="464F17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 advTm="4827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268413"/>
            <a:ext cx="2447925" cy="4752975"/>
          </a:xfrm>
        </p:spPr>
        <p:txBody>
          <a:bodyPr/>
          <a:lstStyle/>
          <a:p>
            <a:pPr algn="ctr" eaLnBrk="1" hangingPunct="1"/>
            <a:r>
              <a:rPr lang="ru-RU" sz="2700" b="1" i="1" smtClean="0">
                <a:latin typeface="Monotype Corsiva" pitchFamily="66" charset="0"/>
              </a:rPr>
              <a:t/>
            </a:r>
            <a:br>
              <a:rPr lang="ru-RU" sz="2700" b="1" i="1" smtClean="0">
                <a:latin typeface="Monotype Corsiva" pitchFamily="66" charset="0"/>
              </a:rPr>
            </a:br>
            <a:r>
              <a:rPr lang="ru-RU" sz="2700" b="1" i="1" smtClean="0">
                <a:solidFill>
                  <a:schemeClr val="bg2"/>
                </a:solidFill>
                <a:latin typeface="Times New Roman" pitchFamily="18" charset="0"/>
              </a:rPr>
              <a:t>26 квітня 1909 року  </a:t>
            </a:r>
            <a:br>
              <a:rPr lang="ru-RU" sz="2700" b="1" i="1" smtClean="0">
                <a:solidFill>
                  <a:schemeClr val="bg2"/>
                </a:solidFill>
                <a:latin typeface="Times New Roman" pitchFamily="18" charset="0"/>
              </a:rPr>
            </a:br>
            <a:r>
              <a:rPr lang="ru-RU" sz="2700" b="1" i="1" smtClean="0">
                <a:solidFill>
                  <a:schemeClr val="bg2"/>
                </a:solidFill>
                <a:latin typeface="Times New Roman" pitchFamily="18" charset="0"/>
              </a:rPr>
              <a:t> до 100-річчя</a:t>
            </a:r>
            <a:br>
              <a:rPr lang="ru-RU" sz="2700" b="1" i="1" smtClean="0">
                <a:solidFill>
                  <a:schemeClr val="bg2"/>
                </a:solidFill>
                <a:latin typeface="Times New Roman" pitchFamily="18" charset="0"/>
              </a:rPr>
            </a:br>
            <a:r>
              <a:rPr lang="ru-RU" sz="2700" b="1" i="1" smtClean="0">
                <a:solidFill>
                  <a:schemeClr val="bg2"/>
                </a:solidFill>
                <a:latin typeface="Times New Roman" pitchFamily="18" charset="0"/>
              </a:rPr>
              <a:t>з дня народження </a:t>
            </a:r>
            <a:r>
              <a:rPr lang="ru-RU" sz="2700" smtClean="0">
                <a:solidFill>
                  <a:schemeClr val="bg2"/>
                </a:solidFill>
                <a:latin typeface="Times New Roman" pitchFamily="18" charset="0"/>
              </a:rPr>
              <a:t/>
            </a:r>
            <a:br>
              <a:rPr lang="ru-RU" sz="2700" smtClean="0">
                <a:solidFill>
                  <a:schemeClr val="bg2"/>
                </a:solidFill>
                <a:latin typeface="Times New Roman" pitchFamily="18" charset="0"/>
              </a:rPr>
            </a:br>
            <a:r>
              <a:rPr lang="ru-RU" sz="2700" b="1" i="1" smtClean="0">
                <a:solidFill>
                  <a:schemeClr val="bg2"/>
                </a:solidFill>
                <a:latin typeface="Times New Roman" pitchFamily="18" charset="0"/>
              </a:rPr>
              <a:t> М. В. Гоголя</a:t>
            </a:r>
            <a:br>
              <a:rPr lang="ru-RU" sz="2700" b="1" i="1" smtClean="0">
                <a:solidFill>
                  <a:schemeClr val="bg2"/>
                </a:solidFill>
                <a:latin typeface="Times New Roman" pitchFamily="18" charset="0"/>
              </a:rPr>
            </a:br>
            <a:r>
              <a:rPr lang="ru-RU" sz="2700" b="1" i="1" smtClean="0">
                <a:solidFill>
                  <a:schemeClr val="bg2"/>
                </a:solidFill>
                <a:latin typeface="Times New Roman" pitchFamily="18" charset="0"/>
              </a:rPr>
              <a:t>в Москві відбулося відкриття пам</a:t>
            </a:r>
            <a:r>
              <a:rPr lang="en-US" sz="2700" b="1" i="1" smtClean="0">
                <a:solidFill>
                  <a:schemeClr val="bg2"/>
                </a:solidFill>
                <a:latin typeface="Times New Roman" pitchFamily="18" charset="0"/>
              </a:rPr>
              <a:t>'</a:t>
            </a:r>
            <a:r>
              <a:rPr lang="ru-RU" sz="2700" b="1" i="1" smtClean="0">
                <a:solidFill>
                  <a:schemeClr val="bg2"/>
                </a:solidFill>
                <a:latin typeface="Times New Roman" pitchFamily="18" charset="0"/>
              </a:rPr>
              <a:t>ятника </a:t>
            </a:r>
            <a:br>
              <a:rPr lang="ru-RU" sz="2700" b="1" i="1" smtClean="0">
                <a:solidFill>
                  <a:schemeClr val="bg2"/>
                </a:solidFill>
                <a:latin typeface="Times New Roman" pitchFamily="18" charset="0"/>
              </a:rPr>
            </a:br>
            <a:r>
              <a:rPr lang="ru-RU" sz="2700" b="1" i="1" smtClean="0">
                <a:solidFill>
                  <a:schemeClr val="bg2"/>
                </a:solidFill>
                <a:latin typeface="Times New Roman" pitchFamily="18" charset="0"/>
              </a:rPr>
              <a:t>  </a:t>
            </a:r>
            <a:r>
              <a:rPr lang="en-US" sz="2700" b="1" i="1" smtClean="0">
                <a:solidFill>
                  <a:schemeClr val="bg2"/>
                </a:solidFill>
                <a:latin typeface="Times New Roman" pitchFamily="18" charset="0"/>
              </a:rPr>
              <a:t/>
            </a:r>
            <a:br>
              <a:rPr lang="en-US" sz="2700" b="1" i="1" smtClean="0">
                <a:solidFill>
                  <a:schemeClr val="bg2"/>
                </a:solidFill>
                <a:latin typeface="Times New Roman" pitchFamily="18" charset="0"/>
              </a:rPr>
            </a:br>
            <a:r>
              <a:rPr lang="ru-RU" sz="2700" b="1" i="1" smtClean="0">
                <a:solidFill>
                  <a:schemeClr val="bg2"/>
                </a:solidFill>
                <a:latin typeface="Times New Roman" pitchFamily="18" charset="0"/>
              </a:rPr>
              <a:t/>
            </a:r>
            <a:br>
              <a:rPr lang="ru-RU" sz="2700" b="1" i="1" smtClean="0">
                <a:solidFill>
                  <a:schemeClr val="bg2"/>
                </a:solidFill>
                <a:latin typeface="Times New Roman" pitchFamily="18" charset="0"/>
              </a:rPr>
            </a:br>
            <a:endParaRPr lang="ru-RU" sz="2700" b="1" i="1" smtClean="0">
              <a:solidFill>
                <a:schemeClr val="bg2"/>
              </a:solidFill>
              <a:latin typeface="Times New Roman" pitchFamily="18" charset="0"/>
            </a:endParaRPr>
          </a:p>
        </p:txBody>
      </p:sp>
      <p:pic>
        <p:nvPicPr>
          <p:cNvPr id="93187" name="Picture 3" descr="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241425"/>
            <a:ext cx="540067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4"/>
          <p:cNvSpPr>
            <a:spLocks noChangeArrowheads="1"/>
          </p:cNvSpPr>
          <p:nvPr/>
        </p:nvSpPr>
        <p:spPr bwMode="auto">
          <a:xfrm>
            <a:off x="3276600" y="1268413"/>
            <a:ext cx="22336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i="1">
                <a:solidFill>
                  <a:srgbClr val="464F17"/>
                </a:solidFill>
              </a:rPr>
              <a:t>Мос</a:t>
            </a:r>
            <a:r>
              <a:rPr lang="uk-UA" sz="4400" b="1" i="1">
                <a:solidFill>
                  <a:srgbClr val="464F17"/>
                </a:solidFill>
              </a:rPr>
              <a:t>ква</a:t>
            </a:r>
            <a:endParaRPr lang="ru-RU" sz="4400" b="1" i="1">
              <a:solidFill>
                <a:srgbClr val="464F17"/>
              </a:solidFill>
            </a:endParaRPr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468313" y="333375"/>
            <a:ext cx="80279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000" b="1" i="1">
                <a:latin typeface="Times New Roman" pitchFamily="18" charset="0"/>
              </a:rPr>
              <a:t>Пам′ятники М.В.Гоголю в Росії</a:t>
            </a:r>
            <a:endParaRPr lang="ru-RU" sz="4000" b="1" i="1">
              <a:latin typeface="Times New Roman" pitchFamily="18" charset="0"/>
            </a:endParaRPr>
          </a:p>
        </p:txBody>
      </p:sp>
      <p:sp>
        <p:nvSpPr>
          <p:cNvPr id="93190" name="Rectangle 6"/>
          <p:cNvSpPr>
            <a:spLocks noChangeArrowheads="1"/>
          </p:cNvSpPr>
          <p:nvPr/>
        </p:nvSpPr>
        <p:spPr bwMode="auto">
          <a:xfrm>
            <a:off x="0" y="6308725"/>
            <a:ext cx="3167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</a:rPr>
              <a:t>СкульпторМ. А. Андрєєв</a:t>
            </a:r>
          </a:p>
        </p:txBody>
      </p:sp>
    </p:spTree>
    <p:custDataLst>
      <p:tags r:id="rId1"/>
    </p:custDataLst>
  </p:cSld>
  <p:clrMapOvr>
    <a:masterClrMapping/>
  </p:clrMapOvr>
  <p:transition spd="med" advTm="12827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3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3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3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3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3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333375"/>
            <a:ext cx="4657725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5508625" y="6237288"/>
            <a:ext cx="29987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2"/>
                </a:solidFill>
                <a:latin typeface="Times New Roman" pitchFamily="18" charset="0"/>
              </a:rPr>
              <a:t>Скульптор Н.В.Томский</a:t>
            </a:r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5580063" y="3284538"/>
            <a:ext cx="2951162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chemeClr val="bg2"/>
                </a:solidFill>
              </a:rPr>
              <a:t>“Великому русскому художнику слова Николаю Васильевичу Гоголю от правительства Советского Союза </a:t>
            </a:r>
            <a:endParaRPr lang="en-US" sz="2000" b="1" i="1">
              <a:solidFill>
                <a:schemeClr val="bg2"/>
              </a:solidFill>
            </a:endParaRPr>
          </a:p>
          <a:p>
            <a:pPr algn="ctr"/>
            <a:r>
              <a:rPr lang="ru-RU" sz="2000" b="1" i="1">
                <a:solidFill>
                  <a:schemeClr val="bg2"/>
                </a:solidFill>
              </a:rPr>
              <a:t>2 марта 1952 года”.</a:t>
            </a:r>
          </a:p>
        </p:txBody>
      </p:sp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5795963" y="620713"/>
            <a:ext cx="22336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i="1">
                <a:solidFill>
                  <a:srgbClr val="464F17"/>
                </a:solidFill>
              </a:rPr>
              <a:t>Мос</a:t>
            </a:r>
            <a:r>
              <a:rPr lang="uk-UA" sz="4400" b="1" i="1">
                <a:solidFill>
                  <a:srgbClr val="464F17"/>
                </a:solidFill>
              </a:rPr>
              <a:t>ква</a:t>
            </a:r>
            <a:endParaRPr lang="ru-RU" sz="4400" b="1" i="1">
              <a:solidFill>
                <a:srgbClr val="464F17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 advTm="11625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4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4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4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94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94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94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94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2" name="Picture 4" descr="http://www.encspb.ru/image.php?file=small/2803978891.jp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4356100" y="549275"/>
            <a:ext cx="3276600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2286000" y="5445125"/>
            <a:ext cx="6715125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/>
              <a:t/>
            </a:r>
            <a:br>
              <a:rPr lang="ru-RU" sz="1400"/>
            </a:br>
            <a:r>
              <a:rPr lang="ru-RU" sz="2000" b="1">
                <a:latin typeface="Times New Roman" pitchFamily="18" charset="0"/>
              </a:rPr>
              <a:t>Скульптор В</a:t>
            </a:r>
            <a:r>
              <a:rPr lang="uk-UA" sz="2000" b="1">
                <a:latin typeface="Times New Roman" pitchFamily="18" charset="0"/>
              </a:rPr>
              <a:t>.</a:t>
            </a:r>
            <a:r>
              <a:rPr lang="ru-RU" sz="2000" b="1">
                <a:latin typeface="Times New Roman" pitchFamily="18" charset="0"/>
              </a:rPr>
              <a:t>П. Крейтан, архітектор О.П. Максимов</a:t>
            </a:r>
            <a:endParaRPr lang="ru-RU" sz="2000" b="1"/>
          </a:p>
          <a:p>
            <a:endParaRPr lang="ru-RU" sz="2000" b="1"/>
          </a:p>
          <a:p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endParaRPr lang="ru-RU" sz="1400" b="1"/>
          </a:p>
        </p:txBody>
      </p:sp>
      <p:sp>
        <p:nvSpPr>
          <p:cNvPr id="73736" name="Rectangle 8"/>
          <p:cNvSpPr>
            <a:spLocks noChangeArrowheads="1"/>
          </p:cNvSpPr>
          <p:nvPr/>
        </p:nvSpPr>
        <p:spPr bwMode="auto">
          <a:xfrm rot="10800000" flipV="1">
            <a:off x="-1588" y="476250"/>
            <a:ext cx="4505326" cy="448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b="1" i="1">
                <a:solidFill>
                  <a:schemeClr val="bg2"/>
                </a:solidFill>
              </a:rPr>
              <a:t>Санкт-Петербург </a:t>
            </a:r>
            <a:r>
              <a:rPr lang="ru-RU" sz="2000"/>
              <a:t>Александрівський сад, перед Адміралтейством</a:t>
            </a:r>
          </a:p>
          <a:p>
            <a:pPr algn="ctr"/>
            <a:endParaRPr lang="ru-RU" sz="2000" b="1" i="1"/>
          </a:p>
          <a:p>
            <a:pPr algn="ctr"/>
            <a:endParaRPr lang="ru-RU" sz="2000" b="1" i="1">
              <a:solidFill>
                <a:schemeClr val="accent2"/>
              </a:solidFill>
            </a:endParaRPr>
          </a:p>
          <a:p>
            <a:pPr algn="ctr"/>
            <a:endParaRPr lang="ru-RU" sz="2000" b="1" i="1">
              <a:solidFill>
                <a:schemeClr val="accent2"/>
              </a:solidFill>
            </a:endParaRPr>
          </a:p>
          <a:p>
            <a:pPr algn="ctr"/>
            <a:endParaRPr lang="ru-RU" sz="2000" b="1" i="1">
              <a:solidFill>
                <a:schemeClr val="accent2"/>
              </a:solidFill>
            </a:endParaRPr>
          </a:p>
          <a:p>
            <a:pPr algn="ctr"/>
            <a:endParaRPr lang="ru-RU" sz="2000" b="1" i="1">
              <a:solidFill>
                <a:schemeClr val="accent2"/>
              </a:solidFill>
            </a:endParaRPr>
          </a:p>
          <a:p>
            <a:pPr algn="ctr"/>
            <a:endParaRPr lang="ru-RU" sz="2000" b="1" i="1">
              <a:solidFill>
                <a:schemeClr val="accent2"/>
              </a:solidFill>
            </a:endParaRPr>
          </a:p>
          <a:p>
            <a:pPr algn="ctr"/>
            <a:endParaRPr lang="ru-RU" sz="2000" b="1" i="1">
              <a:solidFill>
                <a:schemeClr val="accent2"/>
              </a:solidFill>
            </a:endParaRPr>
          </a:p>
          <a:p>
            <a:pPr algn="ctr"/>
            <a:endParaRPr lang="ru-RU" sz="2000" b="1" i="1">
              <a:solidFill>
                <a:schemeClr val="accent2"/>
              </a:solidFill>
            </a:endParaRPr>
          </a:p>
          <a:p>
            <a:pPr algn="ctr"/>
            <a:endParaRPr lang="ru-RU" sz="2000" b="1" i="1">
              <a:solidFill>
                <a:schemeClr val="accent2"/>
              </a:solidFill>
            </a:endParaRPr>
          </a:p>
          <a:p>
            <a:pPr algn="ctr"/>
            <a:endParaRPr lang="ru-RU" sz="2000" b="1" i="1">
              <a:solidFill>
                <a:schemeClr val="accent2"/>
              </a:solidFill>
            </a:endParaRPr>
          </a:p>
          <a:p>
            <a:pPr algn="ctr"/>
            <a:r>
              <a:rPr lang="ru-RU" sz="2000" b="1" i="1">
                <a:solidFill>
                  <a:srgbClr val="464F17"/>
                </a:solidFill>
              </a:rPr>
              <a:t>Відкрито 17 червня 1896 р.</a:t>
            </a:r>
            <a:endParaRPr lang="ru-RU" sz="1400" b="1" i="1">
              <a:solidFill>
                <a:srgbClr val="464F17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 advTm="14046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73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73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73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445125"/>
            <a:ext cx="7740650" cy="141287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100" b="1" smtClean="0">
                <a:solidFill>
                  <a:schemeClr val="bg2"/>
                </a:solidFill>
                <a:latin typeface="Times New Roman" pitchFamily="18" charset="0"/>
              </a:rPr>
              <a:t>Скульптор М.В</a:t>
            </a:r>
            <a:r>
              <a:rPr lang="uk-UA" sz="2100" b="1" smtClean="0">
                <a:solidFill>
                  <a:schemeClr val="bg2"/>
                </a:solidFill>
                <a:latin typeface="Times New Roman" pitchFamily="18" charset="0"/>
              </a:rPr>
              <a:t>.Бєлов</a:t>
            </a:r>
            <a:r>
              <a:rPr lang="ru-RU" sz="2100" b="1" smtClean="0">
                <a:solidFill>
                  <a:schemeClr val="bg2"/>
                </a:solidFill>
                <a:latin typeface="Times New Roman" pitchFamily="18" charset="0"/>
              </a:rPr>
              <a:t>, архітектор В.С.Васильковський.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100" b="1" smtClean="0">
                <a:solidFill>
                  <a:schemeClr val="bg2"/>
                </a:solidFill>
                <a:latin typeface="Times New Roman" pitchFamily="18" charset="0"/>
              </a:rPr>
              <a:t>При допомозі С.В.Астапова, А.А.Ананьєва.</a:t>
            </a:r>
            <a:r>
              <a:rPr lang="ru-RU" sz="2100" b="1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100" b="1" smtClean="0">
                <a:solidFill>
                  <a:srgbClr val="464F17"/>
                </a:solidFill>
                <a:latin typeface="Times New Roman" pitchFamily="18" charset="0"/>
              </a:rPr>
              <a:t>Відкрито 8 грудня 1997 року</a:t>
            </a:r>
            <a:r>
              <a:rPr lang="ru-RU" sz="2100" smtClean="0">
                <a:solidFill>
                  <a:srgbClr val="464F17"/>
                </a:solidFill>
                <a:latin typeface="Times New Roman" pitchFamily="18" charset="0"/>
                <a:hlinkClick r:id="rId3"/>
              </a:rPr>
              <a:t/>
            </a:r>
            <a:br>
              <a:rPr lang="ru-RU" sz="2100" smtClean="0">
                <a:solidFill>
                  <a:srgbClr val="464F17"/>
                </a:solidFill>
                <a:latin typeface="Times New Roman" pitchFamily="18" charset="0"/>
                <a:hlinkClick r:id="rId3"/>
              </a:rPr>
            </a:br>
            <a:endParaRPr lang="ru-RU" sz="2100" smtClean="0">
              <a:solidFill>
                <a:srgbClr val="464F17"/>
              </a:solidFill>
            </a:endParaRPr>
          </a:p>
        </p:txBody>
      </p:sp>
      <p:pic>
        <p:nvPicPr>
          <p:cNvPr id="84996" name="Picture 4" descr="280555829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0"/>
            <a:ext cx="4110037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8" name="Picture 6" descr="28054743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6825" y="1125538"/>
            <a:ext cx="288131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9" name="Rectangle 7"/>
          <p:cNvSpPr>
            <a:spLocks noChangeArrowheads="1"/>
          </p:cNvSpPr>
          <p:nvPr/>
        </p:nvSpPr>
        <p:spPr bwMode="auto">
          <a:xfrm>
            <a:off x="4716463" y="333375"/>
            <a:ext cx="37449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 i="1">
                <a:solidFill>
                  <a:schemeClr val="bg2"/>
                </a:solidFill>
                <a:latin typeface="Arial Black" pitchFamily="34" charset="0"/>
              </a:rPr>
              <a:t>Санкт-Петербург</a:t>
            </a:r>
            <a:endParaRPr lang="ru-RU" sz="2800" b="1" i="1">
              <a:solidFill>
                <a:schemeClr val="bg2"/>
              </a:solidFill>
              <a:latin typeface="Arial Black" pitchFamily="34" charset="0"/>
            </a:endParaRPr>
          </a:p>
        </p:txBody>
      </p:sp>
      <p:sp>
        <p:nvSpPr>
          <p:cNvPr id="85000" name="Rectangle 8"/>
          <p:cNvSpPr>
            <a:spLocks noChangeArrowheads="1"/>
          </p:cNvSpPr>
          <p:nvPr/>
        </p:nvSpPr>
        <p:spPr bwMode="auto">
          <a:xfrm>
            <a:off x="4859338" y="4581525"/>
            <a:ext cx="3241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chemeClr val="bg2"/>
                </a:solidFill>
              </a:rPr>
              <a:t>Мала Конюшенна вулиця</a:t>
            </a:r>
          </a:p>
        </p:txBody>
      </p:sp>
    </p:spTree>
    <p:custDataLst>
      <p:tags r:id="rId1"/>
    </p:custDataLst>
  </p:cSld>
  <p:clrMapOvr>
    <a:masterClrMapping/>
  </p:clrMapOvr>
  <p:transition spd="med" advTm="18877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4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4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4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5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5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908050"/>
            <a:ext cx="5903913" cy="3529013"/>
          </a:xfrm>
        </p:spPr>
        <p:txBody>
          <a:bodyPr/>
          <a:lstStyle/>
          <a:p>
            <a:pPr eaLnBrk="1" hangingPunct="1"/>
            <a:r>
              <a:rPr lang="ru-RU" sz="3800" b="1" smtClean="0">
                <a:solidFill>
                  <a:srgbClr val="464F17"/>
                </a:solidFill>
                <a:latin typeface="Monotype Corsiva" pitchFamily="66" charset="0"/>
              </a:rPr>
              <a:t>«</a:t>
            </a:r>
            <a:r>
              <a:rPr lang="uk-UA" sz="3800" b="1" smtClean="0">
                <a:solidFill>
                  <a:srgbClr val="464F17"/>
                </a:solidFill>
                <a:latin typeface="Monotype Corsiva" pitchFamily="66" charset="0"/>
              </a:rPr>
              <a:t>Кожному визначає Бог дорогу, не схожу на ту, яку призначено проходити іншому, і не можна міряти всіх одним і тим самим аршином</a:t>
            </a:r>
            <a:r>
              <a:rPr lang="ru-RU" sz="3800" b="1" smtClean="0">
                <a:solidFill>
                  <a:srgbClr val="464F17"/>
                </a:solidFill>
                <a:latin typeface="Monotype Corsiva" pitchFamily="66" charset="0"/>
              </a:rPr>
              <a:t>»</a:t>
            </a:r>
            <a:r>
              <a:rPr lang="uk-UA" sz="3800" b="1" smtClean="0">
                <a:solidFill>
                  <a:srgbClr val="464F17"/>
                </a:solidFill>
                <a:latin typeface="Monotype Corsiva" pitchFamily="66" charset="0"/>
              </a:rPr>
              <a:t>.</a:t>
            </a:r>
            <a:br>
              <a:rPr lang="uk-UA" sz="3800" b="1" smtClean="0">
                <a:solidFill>
                  <a:srgbClr val="464F17"/>
                </a:solidFill>
                <a:latin typeface="Monotype Corsiva" pitchFamily="66" charset="0"/>
              </a:rPr>
            </a:br>
            <a:r>
              <a:rPr lang="uk-UA" sz="3800" b="1" smtClean="0">
                <a:solidFill>
                  <a:srgbClr val="464F17"/>
                </a:solidFill>
                <a:latin typeface="Monotype Corsiva" pitchFamily="66" charset="0"/>
              </a:rPr>
              <a:t>                                  М.Гоголь</a:t>
            </a:r>
            <a:endParaRPr lang="ru-RU" sz="3800" b="1" smtClean="0">
              <a:solidFill>
                <a:srgbClr val="464F17"/>
              </a:solidFill>
              <a:latin typeface="Monotype Corsiva" pitchFamily="66" charset="0"/>
            </a:endParaRPr>
          </a:p>
        </p:txBody>
      </p:sp>
      <p:pic>
        <p:nvPicPr>
          <p:cNvPr id="16386" name="Picture 3" descr="Портрет работы Ф. Моллера. Рим, 1841 г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3284538"/>
            <a:ext cx="25717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3276600" y="5734050"/>
            <a:ext cx="2719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 sz="1400" b="1"/>
              <a:t>Ф.Моллер. М.В.Гоголь (1841)</a:t>
            </a:r>
          </a:p>
        </p:txBody>
      </p:sp>
    </p:spTree>
  </p:cSld>
  <p:clrMapOvr>
    <a:masterClrMapping/>
  </p:clrMapOvr>
  <p:transition spd="med" advTm="5547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198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5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3057525" cy="792162"/>
          </a:xfrm>
        </p:spPr>
        <p:txBody>
          <a:bodyPr/>
          <a:lstStyle/>
          <a:p>
            <a:pPr algn="ctr" eaLnBrk="1" hangingPunct="1"/>
            <a:r>
              <a:rPr lang="ru-RU" sz="2900" b="1" smtClean="0">
                <a:latin typeface="Arial Black" pitchFamily="34" charset="0"/>
              </a:rPr>
              <a:t> </a:t>
            </a:r>
            <a:r>
              <a:rPr lang="ru-RU" sz="3400" b="1" smtClean="0">
                <a:solidFill>
                  <a:srgbClr val="464F17"/>
                </a:solidFill>
                <a:latin typeface="Arial Black" pitchFamily="34" charset="0"/>
              </a:rPr>
              <a:t>Італія. Рим</a:t>
            </a: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179388" y="4221163"/>
            <a:ext cx="3348037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i="1">
                <a:solidFill>
                  <a:schemeClr val="bg2"/>
                </a:solidFill>
                <a:latin typeface="Times New Roman" pitchFamily="18" charset="0"/>
              </a:rPr>
              <a:t>17 грудня 2002 року </a:t>
            </a:r>
          </a:p>
          <a:p>
            <a:pPr algn="ctr"/>
            <a:r>
              <a:rPr lang="ru-RU" sz="2400" b="1" i="1">
                <a:solidFill>
                  <a:schemeClr val="bg2"/>
                </a:solidFill>
                <a:latin typeface="Times New Roman" pitchFamily="18" charset="0"/>
              </a:rPr>
              <a:t>в італійській столиці відкрили пам</a:t>
            </a:r>
            <a:r>
              <a:rPr lang="ru-RU" sz="2400" b="1" i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′</a:t>
            </a:r>
            <a:r>
              <a:rPr lang="ru-RU" sz="2400" b="1" i="1">
                <a:solidFill>
                  <a:schemeClr val="bg2"/>
                </a:solidFill>
                <a:latin typeface="Times New Roman" pitchFamily="18" charset="0"/>
              </a:rPr>
              <a:t>ятник Гоголю роботи </a:t>
            </a:r>
          </a:p>
          <a:p>
            <a:pPr algn="ctr"/>
            <a:r>
              <a:rPr lang="ru-RU" sz="2400" b="1" i="1">
                <a:solidFill>
                  <a:schemeClr val="bg2"/>
                </a:solidFill>
                <a:latin typeface="Times New Roman" pitchFamily="18" charset="0"/>
              </a:rPr>
              <a:t>Зураба Церетелі</a:t>
            </a:r>
          </a:p>
        </p:txBody>
      </p:sp>
      <p:pic>
        <p:nvPicPr>
          <p:cNvPr id="36875" name="Picture 11" descr="памятник Гоголю"/>
          <p:cNvPicPr>
            <a:picLocks noChangeAspect="1" noChangeArrowheads="1"/>
          </p:cNvPicPr>
          <p:nvPr/>
        </p:nvPicPr>
        <p:blipFill>
          <a:blip r:embed="rId3"/>
          <a:srcRect r="33299"/>
          <a:stretch>
            <a:fillRect/>
          </a:stretch>
        </p:blipFill>
        <p:spPr bwMode="auto">
          <a:xfrm>
            <a:off x="3708400" y="0"/>
            <a:ext cx="4176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 advTm="9688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6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6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68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68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68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68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sz="3800" b="1" i="1" smtClean="0">
                <a:solidFill>
                  <a:schemeClr val="hlink"/>
                </a:solidFill>
                <a:latin typeface="Franklin Gothic Medium" pitchFamily="34" charset="0"/>
              </a:rPr>
              <a:t>КОРОТКА БІОГРАФІЧНА ДОВІДКА</a:t>
            </a:r>
            <a:endParaRPr lang="ru-RU" sz="3800" b="1" i="1" smtClean="0">
              <a:solidFill>
                <a:schemeClr val="hlink"/>
              </a:solidFill>
              <a:latin typeface="Franklin Gothic Medium" pitchFamily="34" charset="0"/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268413"/>
            <a:ext cx="8964612" cy="53990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sz="2400" smtClean="0">
                <a:solidFill>
                  <a:schemeClr val="bg2"/>
                </a:solidFill>
              </a:rPr>
              <a:t>ІМ</a:t>
            </a:r>
            <a:r>
              <a:rPr lang="uk-UA" sz="2400" smtClean="0">
                <a:solidFill>
                  <a:schemeClr val="bg2"/>
                </a:solidFill>
                <a:sym typeface="Symbol" pitchFamily="18" charset="2"/>
              </a:rPr>
              <a:t>Я ПРИ НАРОДЖЕННІ: </a:t>
            </a:r>
            <a:r>
              <a:rPr lang="uk-UA" sz="2400" b="1" smtClean="0">
                <a:latin typeface="Times New Roman" pitchFamily="18" charset="0"/>
                <a:sym typeface="Symbol" pitchFamily="18" charset="2"/>
              </a:rPr>
              <a:t>Микола Васильович Гоголь-Яновський</a:t>
            </a:r>
            <a:endParaRPr lang="uk-UA" sz="2400" b="1" smtClean="0"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uk-UA" sz="2400" smtClean="0">
                <a:solidFill>
                  <a:schemeClr val="bg2"/>
                </a:solidFill>
                <a:sym typeface="Symbol" pitchFamily="18" charset="2"/>
              </a:rPr>
              <a:t>ДАТА НАРОДЖЕННЯ: </a:t>
            </a:r>
            <a:r>
              <a:rPr lang="uk-UA" sz="2400" b="1" smtClean="0">
                <a:latin typeface="Times New Roman" pitchFamily="18" charset="0"/>
                <a:sym typeface="Symbol" pitchFamily="18" charset="2"/>
              </a:rPr>
              <a:t>20 березня (1 квітня)</a:t>
            </a:r>
            <a:r>
              <a:rPr lang="uk-UA" sz="2400" b="1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uk-UA" sz="2400" b="1" smtClean="0">
                <a:latin typeface="Times New Roman" pitchFamily="18" charset="0"/>
                <a:sym typeface="Symbol" pitchFamily="18" charset="2"/>
              </a:rPr>
              <a:t>1809  року</a:t>
            </a:r>
          </a:p>
          <a:p>
            <a:pPr eaLnBrk="1" hangingPunct="1">
              <a:lnSpc>
                <a:spcPct val="80000"/>
              </a:lnSpc>
            </a:pPr>
            <a:r>
              <a:rPr lang="uk-UA" sz="2400" smtClean="0">
                <a:solidFill>
                  <a:schemeClr val="bg2"/>
                </a:solidFill>
                <a:sym typeface="Symbol" pitchFamily="18" charset="2"/>
              </a:rPr>
              <a:t>МІСЦЕ НАРОДЖЕННЯ:</a:t>
            </a:r>
            <a:r>
              <a:rPr lang="uk-UA" sz="240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uk-UA" sz="2400" b="1" smtClean="0">
                <a:latin typeface="Times New Roman" pitchFamily="18" charset="0"/>
                <a:sym typeface="Symbol" pitchFamily="18" charset="2"/>
              </a:rPr>
              <a:t>с. Великі Сорочинці на Полтавщині</a:t>
            </a:r>
            <a:endParaRPr lang="uk-UA" sz="2400" b="1" smtClean="0">
              <a:solidFill>
                <a:schemeClr val="bg1"/>
              </a:solidFill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uk-UA" sz="2400" smtClean="0">
                <a:solidFill>
                  <a:schemeClr val="bg2"/>
                </a:solidFill>
                <a:sym typeface="Symbol" pitchFamily="18" charset="2"/>
              </a:rPr>
              <a:t>ДАТА СМЕРТІ:</a:t>
            </a:r>
            <a:r>
              <a:rPr lang="uk-UA" sz="240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uk-UA" sz="2400" b="1" smtClean="0">
                <a:latin typeface="Times New Roman" pitchFamily="18" charset="0"/>
                <a:sym typeface="Symbol" pitchFamily="18" charset="2"/>
              </a:rPr>
              <a:t>21 лютого 1852 р.</a:t>
            </a:r>
          </a:p>
          <a:p>
            <a:pPr eaLnBrk="1" hangingPunct="1">
              <a:lnSpc>
                <a:spcPct val="80000"/>
              </a:lnSpc>
            </a:pPr>
            <a:r>
              <a:rPr lang="uk-UA" sz="2400" smtClean="0">
                <a:solidFill>
                  <a:schemeClr val="bg2"/>
                </a:solidFill>
                <a:sym typeface="Symbol" pitchFamily="18" charset="2"/>
              </a:rPr>
              <a:t>МІСЦЕ СМЕРТІ:</a:t>
            </a:r>
            <a:r>
              <a:rPr lang="uk-UA" sz="240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uk-UA" sz="2400" b="1" smtClean="0">
                <a:latin typeface="Times New Roman" pitchFamily="18" charset="0"/>
                <a:sym typeface="Symbol" pitchFamily="18" charset="2"/>
              </a:rPr>
              <a:t>Москва</a:t>
            </a:r>
            <a:endParaRPr lang="uk-UA" sz="2400" b="1" smtClean="0">
              <a:solidFill>
                <a:schemeClr val="bg1"/>
              </a:solidFill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uk-UA" sz="2400" smtClean="0">
                <a:solidFill>
                  <a:schemeClr val="bg2"/>
                </a:solidFill>
                <a:sym typeface="Symbol" pitchFamily="18" charset="2"/>
              </a:rPr>
              <a:t>ПОХОДЖЕННЯ: </a:t>
            </a:r>
            <a:r>
              <a:rPr lang="uk-UA" sz="2400" b="1" smtClean="0">
                <a:latin typeface="Times New Roman" pitchFamily="18" charset="0"/>
                <a:sym typeface="Symbol" pitchFamily="18" charset="2"/>
              </a:rPr>
              <a:t>Перший у родині Гоголів, хто народився в званні </a:t>
            </a:r>
            <a:r>
              <a:rPr lang="uk-UA" sz="2400" b="1" i="1" smtClean="0">
                <a:latin typeface="Times New Roman" pitchFamily="18" charset="0"/>
                <a:sym typeface="Symbol" pitchFamily="18" charset="2"/>
              </a:rPr>
              <a:t>“потомственного російського дворянина”</a:t>
            </a:r>
          </a:p>
          <a:p>
            <a:pPr eaLnBrk="1" hangingPunct="1">
              <a:lnSpc>
                <a:spcPct val="80000"/>
              </a:lnSpc>
            </a:pPr>
            <a:r>
              <a:rPr lang="uk-UA" sz="2400" smtClean="0">
                <a:solidFill>
                  <a:schemeClr val="bg2"/>
                </a:solidFill>
                <a:sym typeface="Symbol" pitchFamily="18" charset="2"/>
              </a:rPr>
              <a:t>ОСВІТА: </a:t>
            </a:r>
            <a:r>
              <a:rPr lang="ru-RU" sz="2400" b="1" smtClean="0">
                <a:latin typeface="Times New Roman" pitchFamily="18" charset="0"/>
                <a:sym typeface="Symbol" pitchFamily="18" charset="2"/>
              </a:rPr>
              <a:t>Полтавське повітове училище (1818-1819),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smtClean="0">
                <a:latin typeface="Times New Roman" pitchFamily="18" charset="0"/>
                <a:sym typeface="Symbol" pitchFamily="18" charset="2"/>
              </a:rPr>
              <a:t>      гімназія вищих наук у Ніжині</a:t>
            </a:r>
            <a:r>
              <a:rPr lang="ru-RU" sz="2400" smtClean="0">
                <a:latin typeface="Times New Roman" pitchFamily="18" charset="0"/>
                <a:sym typeface="Symbol" pitchFamily="18" charset="2"/>
              </a:rPr>
              <a:t> (</a:t>
            </a:r>
            <a:r>
              <a:rPr lang="ru-RU" sz="2400" b="1" smtClean="0">
                <a:latin typeface="Times New Roman" pitchFamily="18" charset="0"/>
                <a:sym typeface="Symbol" pitchFamily="18" charset="2"/>
              </a:rPr>
              <a:t>1821-1828) </a:t>
            </a:r>
            <a:endParaRPr lang="uk-UA" sz="2400" b="1" smtClean="0">
              <a:solidFill>
                <a:schemeClr val="bg2"/>
              </a:solidFill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uk-UA" sz="2400" smtClean="0">
                <a:solidFill>
                  <a:schemeClr val="bg2"/>
                </a:solidFill>
                <a:sym typeface="Symbol" pitchFamily="18" charset="2"/>
              </a:rPr>
              <a:t>РІД ДІЯЛЬНОСТІ:</a:t>
            </a:r>
            <a:r>
              <a:rPr lang="uk-UA" sz="240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uk-UA" sz="2400" b="1" smtClean="0">
                <a:latin typeface="Times New Roman" pitchFamily="18" charset="0"/>
                <a:sym typeface="Symbol" pitchFamily="18" charset="2"/>
              </a:rPr>
              <a:t>письменник</a:t>
            </a:r>
            <a:endParaRPr lang="uk-UA" sz="2400" b="1" smtClean="0">
              <a:solidFill>
                <a:schemeClr val="bg1"/>
              </a:solidFill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uk-UA" sz="2400" smtClean="0">
                <a:solidFill>
                  <a:schemeClr val="bg2"/>
                </a:solidFill>
                <a:sym typeface="Symbol" pitchFamily="18" charset="2"/>
              </a:rPr>
              <a:t>ЖАНРИ: </a:t>
            </a:r>
            <a:r>
              <a:rPr lang="uk-UA" sz="2400" b="1" smtClean="0">
                <a:latin typeface="Times New Roman" pitchFamily="18" charset="0"/>
                <a:sym typeface="Symbol" pitchFamily="18" charset="2"/>
              </a:rPr>
              <a:t>оповідання, повісті, комедії </a:t>
            </a:r>
            <a:endParaRPr lang="ru-RU" sz="2400" b="1" smtClean="0">
              <a:latin typeface="Times New Roman" pitchFamily="18" charset="0"/>
              <a:sym typeface="Symbol" pitchFamily="18" charset="2"/>
            </a:endParaRPr>
          </a:p>
        </p:txBody>
      </p:sp>
    </p:spTree>
    <p:custDataLst>
      <p:tags r:id="rId1"/>
    </p:custDataLst>
  </p:cSld>
  <p:clrMapOvr>
    <a:masterClrMapping/>
  </p:clrMapOvr>
  <p:transition spd="med" advTm="18062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10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10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101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23912"/>
          </a:xfrm>
        </p:spPr>
        <p:txBody>
          <a:bodyPr/>
          <a:lstStyle/>
          <a:p>
            <a:pPr eaLnBrk="1" hangingPunct="1"/>
            <a:r>
              <a:rPr lang="uk-UA" sz="3500" b="1" i="1" smtClean="0">
                <a:solidFill>
                  <a:schemeClr val="tx1"/>
                </a:solidFill>
              </a:rPr>
              <a:t>ТВОРЧИЙ ДОРОБОК М.В.ГОГОЛЯ</a:t>
            </a:r>
            <a:endParaRPr lang="ru-RU" sz="3500" b="1" i="1" smtClean="0">
              <a:solidFill>
                <a:schemeClr val="tx1"/>
              </a:solidFill>
            </a:endParaRP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38675" y="836613"/>
            <a:ext cx="4505325" cy="602138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en-US" b="1" smtClean="0">
              <a:solidFill>
                <a:schemeClr val="accent2"/>
              </a:solidFill>
              <a:latin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uk-UA" sz="2800" b="1" smtClean="0">
                <a:latin typeface="Times New Roman" pitchFamily="18" charset="0"/>
              </a:rPr>
              <a:t>Збірки:</a:t>
            </a:r>
            <a:r>
              <a:rPr lang="uk-UA" sz="2800" b="1" i="1" smtClean="0">
                <a:latin typeface="Times New Roman" pitchFamily="18" charset="0"/>
              </a:rPr>
              <a:t> 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uk-UA" sz="2800" b="1" i="1" smtClean="0">
                <a:solidFill>
                  <a:srgbClr val="4D4D4D"/>
                </a:solidFill>
                <a:latin typeface="Times New Roman" pitchFamily="18" charset="0"/>
              </a:rPr>
              <a:t>“Вечори на хуторі біля  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sz="2800" b="1" i="1" smtClean="0">
                <a:solidFill>
                  <a:srgbClr val="4D4D4D"/>
                </a:solidFill>
                <a:latin typeface="Times New Roman" pitchFamily="18" charset="0"/>
              </a:rPr>
              <a:t>                   Диканьки”, 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uk-UA" sz="2800" b="1" i="1" smtClean="0">
                <a:solidFill>
                  <a:srgbClr val="4D4D4D"/>
                </a:solidFill>
                <a:latin typeface="Times New Roman" pitchFamily="18" charset="0"/>
              </a:rPr>
              <a:t>“ Арабески”, “Миргород”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uk-UA" sz="2800" b="1" smtClean="0">
                <a:latin typeface="Times New Roman" pitchFamily="18" charset="0"/>
              </a:rPr>
              <a:t>Комедії:</a:t>
            </a:r>
            <a:r>
              <a:rPr lang="uk-UA" sz="2800" b="1" i="1" smtClean="0">
                <a:solidFill>
                  <a:srgbClr val="003366"/>
                </a:solidFill>
                <a:latin typeface="Times New Roman" pitchFamily="18" charset="0"/>
              </a:rPr>
              <a:t>  </a:t>
            </a:r>
            <a:r>
              <a:rPr lang="uk-UA" sz="2800" b="1" i="1" smtClean="0">
                <a:solidFill>
                  <a:srgbClr val="4D4D4D"/>
                </a:solidFill>
                <a:latin typeface="Times New Roman" pitchFamily="18" charset="0"/>
              </a:rPr>
              <a:t>“Ревізор”, “Одруження”, “Гравці”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uk-UA" sz="2800" b="1" smtClean="0">
                <a:latin typeface="Times New Roman" pitchFamily="18" charset="0"/>
              </a:rPr>
              <a:t>Повісті:</a:t>
            </a:r>
            <a:r>
              <a:rPr lang="uk-UA" sz="2800" b="1" i="1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uk-UA" sz="2800" b="1" i="1" smtClean="0">
                <a:solidFill>
                  <a:srgbClr val="4D4D4D"/>
                </a:solidFill>
                <a:latin typeface="Times New Roman" pitchFamily="18" charset="0"/>
              </a:rPr>
              <a:t>“Ніс”, “Шинель”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uk-UA" sz="2800" b="1" smtClean="0">
                <a:latin typeface="Times New Roman" pitchFamily="18" charset="0"/>
              </a:rPr>
              <a:t>Поема</a:t>
            </a:r>
            <a:r>
              <a:rPr lang="uk-UA" sz="2800" b="1" i="1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uk-UA" sz="2800" b="1" i="1" smtClean="0">
                <a:solidFill>
                  <a:srgbClr val="4D4D4D"/>
                </a:solidFill>
                <a:latin typeface="Times New Roman" pitchFamily="18" charset="0"/>
              </a:rPr>
              <a:t>“Мертві душі”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uk-UA" sz="2800" b="1" i="1" smtClean="0">
                <a:solidFill>
                  <a:srgbClr val="4D4D4D"/>
                </a:solidFill>
                <a:latin typeface="Times New Roman" pitchFamily="18" charset="0"/>
              </a:rPr>
              <a:t>та ін.</a:t>
            </a:r>
            <a:endParaRPr lang="ru-RU" sz="2800" b="1" i="1" smtClean="0">
              <a:solidFill>
                <a:srgbClr val="4D4D4D"/>
              </a:solidFill>
              <a:latin typeface="Times New Roman" pitchFamily="18" charset="0"/>
            </a:endParaRPr>
          </a:p>
        </p:txBody>
      </p:sp>
      <p:pic>
        <p:nvPicPr>
          <p:cNvPr id="18435" name="Picture 4" descr="Художник Ф.И. Соколов. Конец 20-го века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268413"/>
            <a:ext cx="40322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1116013" y="4556125"/>
            <a:ext cx="24876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latin typeface="Times New Roman" pitchFamily="18" charset="0"/>
              </a:rPr>
              <a:t>Художник Ф.І. Соколов. </a:t>
            </a:r>
          </a:p>
          <a:p>
            <a:r>
              <a:rPr lang="ru-RU" sz="1600" b="1">
                <a:latin typeface="Times New Roman" pitchFamily="18" charset="0"/>
              </a:rPr>
              <a:t>Кінець 20-го століття.</a:t>
            </a:r>
          </a:p>
        </p:txBody>
      </p:sp>
    </p:spTree>
    <p:custDataLst>
      <p:tags r:id="rId1"/>
    </p:custDataLst>
  </p:cSld>
  <p:clrMapOvr>
    <a:masterClrMapping/>
  </p:clrMapOvr>
  <p:transition spd="med" advTm="21826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8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8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8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8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8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8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2" grpId="0"/>
      <p:bldP spid="13824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7" name="Rectangle 7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7956550" cy="1143000"/>
          </a:xfrm>
        </p:spPr>
        <p:txBody>
          <a:bodyPr/>
          <a:lstStyle/>
          <a:p>
            <a:pPr eaLnBrk="1" hangingPunct="1"/>
            <a:r>
              <a:rPr lang="ru-RU" sz="3800" i="1" smtClean="0">
                <a:solidFill>
                  <a:schemeClr val="tx1"/>
                </a:solidFill>
                <a:latin typeface="Times New Roman" pitchFamily="18" charset="0"/>
              </a:rPr>
              <a:t>Будинок лікаря М.Я.Трохимівського у Сорочинцях, де народився М.Гоголь</a:t>
            </a:r>
          </a:p>
        </p:txBody>
      </p:sp>
      <p:sp>
        <p:nvSpPr>
          <p:cNvPr id="19458" name="Rectangle 5"/>
          <p:cNvSpPr>
            <a:spLocks noChangeArrowheads="1"/>
          </p:cNvSpPr>
          <p:nvPr/>
        </p:nvSpPr>
        <p:spPr bwMode="auto">
          <a:xfrm>
            <a:off x="0" y="2343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pic>
        <p:nvPicPr>
          <p:cNvPr id="19459" name="Picture 4" descr="Дом доктора М.Я.Трохимовского в Сорочинцах, где родился Гоголь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755650" y="1916113"/>
            <a:ext cx="7812088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2816225" y="5399088"/>
            <a:ext cx="184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200">
                <a:cs typeface="Times New Roman" pitchFamily="18" charset="0"/>
              </a:rPr>
              <a:t/>
            </a:r>
            <a:br>
              <a:rPr lang="ru-RU" sz="1200">
                <a:cs typeface="Times New Roman" pitchFamily="18" charset="0"/>
              </a:rPr>
            </a:br>
            <a:endParaRPr lang="ru-RU"/>
          </a:p>
        </p:txBody>
      </p:sp>
    </p:spTree>
    <p:custDataLst>
      <p:tags r:id="rId1"/>
    </p:custDataLst>
  </p:cSld>
  <p:clrMapOvr>
    <a:masterClrMapping/>
  </p:clrMapOvr>
  <p:transition spd="med" advTm="4532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7013"/>
            <a:ext cx="7477125" cy="1143000"/>
          </a:xfrm>
        </p:spPr>
        <p:txBody>
          <a:bodyPr/>
          <a:lstStyle/>
          <a:p>
            <a:pPr eaLnBrk="1" hangingPunct="1"/>
            <a:r>
              <a:rPr lang="ru-RU" sz="3800" smtClean="0"/>
              <a:t/>
            </a:r>
            <a:br>
              <a:rPr lang="ru-RU" sz="3800" smtClean="0"/>
            </a:br>
            <a:endParaRPr lang="ru-RU" sz="3800" smtClean="0"/>
          </a:p>
        </p:txBody>
      </p:sp>
      <p:pic>
        <p:nvPicPr>
          <p:cNvPr id="20482" name="Picture 5" descr="Гоголь Марина Ивановна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1331914" y="1484313"/>
            <a:ext cx="2640012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4" descr="Гоголь Василий Афанасьевич"/>
          <p:cNvPicPr>
            <a:picLocks noChangeAspect="1"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4427539" y="1484313"/>
            <a:ext cx="2520726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0" y="1104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04455" name="Rectangle 7"/>
          <p:cNvSpPr>
            <a:spLocks noChangeArrowheads="1"/>
          </p:cNvSpPr>
          <p:nvPr/>
        </p:nvSpPr>
        <p:spPr bwMode="auto">
          <a:xfrm>
            <a:off x="684213" y="4868863"/>
            <a:ext cx="3287712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200">
                <a:cs typeface="Times New Roman" pitchFamily="18" charset="0"/>
              </a:rPr>
              <a:t/>
            </a:r>
            <a:br>
              <a:rPr lang="ru-RU" sz="1200">
                <a:cs typeface="Times New Roman" pitchFamily="18" charset="0"/>
              </a:rPr>
            </a:br>
            <a:r>
              <a:rPr lang="ru-RU" sz="2000">
                <a:latin typeface="Times New Roman" pitchFamily="18" charset="0"/>
                <a:cs typeface="Times New Roman" pitchFamily="18" charset="0"/>
              </a:rPr>
              <a:t>Мар</a:t>
            </a:r>
            <a:r>
              <a:rPr lang="ru-RU" sz="2000">
                <a:latin typeface="Times New Roman" pitchFamily="18" charset="0"/>
              </a:rPr>
              <a:t>і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2000">
                <a:latin typeface="Times New Roman" pitchFamily="18" charset="0"/>
              </a:rPr>
              <a:t>І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ван</a:t>
            </a:r>
            <a:r>
              <a:rPr lang="ru-RU" sz="2000">
                <a:latin typeface="Times New Roman" pitchFamily="18" charset="0"/>
              </a:rPr>
              <a:t>і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вна</a:t>
            </a:r>
            <a:r>
              <a:rPr lang="ru-RU" sz="2000">
                <a:latin typeface="Times New Roman" pitchFamily="18" charset="0"/>
              </a:rPr>
              <a:t> Косяровська </a:t>
            </a:r>
          </a:p>
          <a:p>
            <a:pPr algn="ctr"/>
            <a:r>
              <a:rPr lang="ru-RU" sz="2000">
                <a:latin typeface="Times New Roman" pitchFamily="18" charset="0"/>
              </a:rPr>
              <a:t>(1791-1868)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456" name="Rectangle 8"/>
          <p:cNvSpPr>
            <a:spLocks noChangeArrowheads="1"/>
          </p:cNvSpPr>
          <p:nvPr/>
        </p:nvSpPr>
        <p:spPr bwMode="auto">
          <a:xfrm>
            <a:off x="1763713" y="404813"/>
            <a:ext cx="49641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uk-UA" sz="3600" b="1" i="1">
                <a:latin typeface="Times New Roman" pitchFamily="18" charset="0"/>
              </a:rPr>
              <a:t>Батьки Миколи Гоголя</a:t>
            </a:r>
            <a:endParaRPr lang="ru-RU" sz="3600" b="1" i="1">
              <a:latin typeface="Times New Roman" pitchFamily="18" charset="0"/>
            </a:endParaRPr>
          </a:p>
        </p:txBody>
      </p:sp>
      <p:sp>
        <p:nvSpPr>
          <p:cNvPr id="104458" name="Rectangle 10"/>
          <p:cNvSpPr>
            <a:spLocks noChangeArrowheads="1"/>
          </p:cNvSpPr>
          <p:nvPr/>
        </p:nvSpPr>
        <p:spPr bwMode="auto">
          <a:xfrm>
            <a:off x="4067175" y="5084763"/>
            <a:ext cx="37449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Times New Roman" pitchFamily="18" charset="0"/>
              </a:rPr>
              <a:t>Василь Опанасович Гоголь-Яновський</a:t>
            </a:r>
            <a:r>
              <a:rPr lang="ru-RU" sz="2000" b="1">
                <a:latin typeface="Times New Roman" pitchFamily="18" charset="0"/>
              </a:rPr>
              <a:t> </a:t>
            </a:r>
            <a:r>
              <a:rPr lang="ru-RU" sz="2000">
                <a:latin typeface="Times New Roman" pitchFamily="18" charset="0"/>
              </a:rPr>
              <a:t> (1777 - 1825) </a:t>
            </a:r>
          </a:p>
        </p:txBody>
      </p:sp>
    </p:spTree>
    <p:custDataLst>
      <p:tags r:id="rId1"/>
    </p:custDataLst>
  </p:cSld>
  <p:clrMapOvr>
    <a:masterClrMapping/>
  </p:clrMapOvr>
  <p:transition spd="med" advTm="1028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4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4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4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4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04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44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44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44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44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044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4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4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4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4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04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8027988" cy="1143000"/>
          </a:xfrm>
        </p:spPr>
        <p:txBody>
          <a:bodyPr/>
          <a:lstStyle/>
          <a:p>
            <a:pPr algn="ctr" eaLnBrk="1" hangingPunct="1"/>
            <a:r>
              <a:rPr lang="ru-RU" b="1" i="1" smtClean="0">
                <a:solidFill>
                  <a:srgbClr val="4D4D4D"/>
                </a:solidFill>
                <a:latin typeface="Times New Roman" pitchFamily="18" charset="0"/>
              </a:rPr>
              <a:t>Батьківський  дім у Василівці</a:t>
            </a:r>
            <a:r>
              <a:rPr lang="en-US" b="1" i="1" smtClean="0">
                <a:solidFill>
                  <a:srgbClr val="4D4D4D"/>
                </a:solidFill>
                <a:latin typeface="Times New Roman" pitchFamily="18" charset="0"/>
              </a:rPr>
              <a:t/>
            </a:r>
            <a:br>
              <a:rPr lang="en-US" b="1" i="1" smtClean="0">
                <a:solidFill>
                  <a:srgbClr val="4D4D4D"/>
                </a:solidFill>
                <a:latin typeface="Times New Roman" pitchFamily="18" charset="0"/>
              </a:rPr>
            </a:br>
            <a:r>
              <a:rPr lang="en-US" b="1" i="1" smtClean="0">
                <a:solidFill>
                  <a:srgbClr val="4D4D4D"/>
                </a:solidFill>
                <a:latin typeface="Times New Roman" pitchFamily="18" charset="0"/>
              </a:rPr>
              <a:t>(</a:t>
            </a:r>
            <a:r>
              <a:rPr lang="uk-UA" b="1" i="1" smtClean="0">
                <a:solidFill>
                  <a:srgbClr val="4D4D4D"/>
                </a:solidFill>
                <a:latin typeface="Times New Roman" pitchFamily="18" charset="0"/>
              </a:rPr>
              <a:t>Яновщині</a:t>
            </a:r>
            <a:r>
              <a:rPr lang="en-US" b="1" i="1" smtClean="0">
                <a:solidFill>
                  <a:srgbClr val="4D4D4D"/>
                </a:solidFill>
                <a:latin typeface="Times New Roman" pitchFamily="18" charset="0"/>
              </a:rPr>
              <a:t>)</a:t>
            </a:r>
            <a:r>
              <a:rPr lang="ru-RU" sz="3400" smtClean="0"/>
              <a:t> </a:t>
            </a:r>
          </a:p>
        </p:txBody>
      </p:sp>
      <p:pic>
        <p:nvPicPr>
          <p:cNvPr id="107525" name="Picture 5" descr="Родительский дом в Васильевк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1773238"/>
            <a:ext cx="604837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 advTm="11297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7" name="Rectangle 5"/>
          <p:cNvSpPr>
            <a:spLocks noChangeArrowheads="1"/>
          </p:cNvSpPr>
          <p:nvPr/>
        </p:nvSpPr>
        <p:spPr bwMode="auto">
          <a:xfrm>
            <a:off x="611188" y="2060575"/>
            <a:ext cx="8208962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3200">
                <a:latin typeface="Georgia" pitchFamily="18" charset="0"/>
              </a:rPr>
              <a:t>Крім Миколи, у Василя та Марії Гоголів було п</a:t>
            </a:r>
            <a:r>
              <a:rPr lang="ru-RU" sz="3200">
                <a:latin typeface="Georgia" pitchFamily="18" charset="0"/>
                <a:cs typeface="Arial" charset="0"/>
              </a:rPr>
              <a:t>’</a:t>
            </a:r>
            <a:r>
              <a:rPr lang="ru-RU" sz="3200">
                <a:latin typeface="Georgia" pitchFamily="18" charset="0"/>
              </a:rPr>
              <a:t>ятеро дітей - син Іван (1810 - 1819), доньки Марія (1811 - 1844), Анна (1821 - 1893), Єлизавета (1823 - 1864), Ольга (1825 - 1907). Батьки Гоголя уважались поміщиками середньої руки й мали 1000 десятин землі та 400 душ кріпаків-селян. </a:t>
            </a:r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765175"/>
            <a:ext cx="8156575" cy="1139825"/>
          </a:xfrm>
        </p:spPr>
        <p:txBody>
          <a:bodyPr/>
          <a:lstStyle/>
          <a:p>
            <a:pPr algn="ctr" eaLnBrk="1" hangingPunct="1"/>
            <a:r>
              <a:rPr lang="uk-UA" b="1" i="1" smtClean="0">
                <a:solidFill>
                  <a:srgbClr val="464F17"/>
                </a:solidFill>
                <a:latin typeface="Georgia" pitchFamily="18" charset="0"/>
              </a:rPr>
              <a:t>Родина Гоголів-Яновських</a:t>
            </a:r>
            <a:endParaRPr lang="ru-RU" b="1" i="1" smtClean="0">
              <a:solidFill>
                <a:srgbClr val="464F17"/>
              </a:solidFill>
              <a:latin typeface="Georgia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 advTm="17078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0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0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0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0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20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2.5|2.3|1.3|1.7|1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5|2.2|1.8|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0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9|2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|2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4.5|7.2|1.9|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8|2.3|2.4|4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9|2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9|2.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8|2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2.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5.7|1.5|2.2|7.3|4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2|3.3|2.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2.8|1.7|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3|2.5|5.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|2|4.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4|5.5|3.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6|2|1.6|0.9|6.5|4.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|4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4.2|3.4|2.1|2.2|1.6|1.9|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3.2|2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9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4|2.3"/>
</p:tagLst>
</file>

<file path=ppt/theme/theme1.xml><?xml version="1.0" encoding="utf-8"?>
<a:theme xmlns:a="http://schemas.openxmlformats.org/drawingml/2006/main" name="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1602</TotalTime>
  <Words>805</Words>
  <Application>Microsoft Office PowerPoint</Application>
  <PresentationFormat>Экран (4:3)</PresentationFormat>
  <Paragraphs>119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Край</vt:lpstr>
      <vt:lpstr>Микола  Васильович Гоголь  і Україна</vt:lpstr>
      <vt:lpstr>Микола  Васильович Гоголь (1809-1852) –  видатний російський  письменник</vt:lpstr>
      <vt:lpstr>«Кожному визначає Бог дорогу, не схожу на ту, яку призначено проходити іншому, і не можна міряти всіх одним і тим самим аршином».                                   М.Гоголь</vt:lpstr>
      <vt:lpstr>КОРОТКА БІОГРАФІЧНА ДОВІДКА</vt:lpstr>
      <vt:lpstr>ТВОРЧИЙ ДОРОБОК М.В.ГОГОЛЯ</vt:lpstr>
      <vt:lpstr>Будинок лікаря М.Я.Трохимівського у Сорочинцях, де народився М.Гоголь</vt:lpstr>
      <vt:lpstr> </vt:lpstr>
      <vt:lpstr>Батьківський  дім у Василівці (Яновщині) </vt:lpstr>
      <vt:lpstr>Родина Гоголів-Яновських</vt:lpstr>
      <vt:lpstr>Ніжин. Гімназія вищих наук </vt:lpstr>
      <vt:lpstr>Подорож Україною</vt:lpstr>
      <vt:lpstr>САНКТ-ПЕТЕРБУРГ </vt:lpstr>
      <vt:lpstr>«Все свои ныне печатные грехи я писал в Петербурге, и именно тогда, когда я был занят должностью, когда мне было некогда, среди этой живости и перемены занятий, и чем я веселее провел канун, тем вдохновеннее возвращался домой, тем свежее у меня было утро».                           Н.В.Гоголь </vt:lpstr>
      <vt:lpstr>Дружба з Пушкіним</vt:lpstr>
      <vt:lpstr>Комедія “Ревізор”</vt:lpstr>
      <vt:lpstr>Робочий стіл письменника</vt:lpstr>
      <vt:lpstr>ГОГОЛЬ ЗА КОРДОНОМ</vt:lpstr>
      <vt:lpstr>МИКОЛА ВАСИЛЬОВИЧ ВІДВІДУЄ РІДНУ ДОМІВКУ</vt:lpstr>
      <vt:lpstr>Останні роки життя М.Гоголя</vt:lpstr>
      <vt:lpstr>Колишня могила М.В. Гоголя в  Свято-Даниловому монастирі у Москві </vt:lpstr>
      <vt:lpstr>Презентация PowerPoint</vt:lpstr>
      <vt:lpstr>Презентация PowerPoint</vt:lpstr>
      <vt:lpstr>Презентация PowerPoint</vt:lpstr>
      <vt:lpstr>Презентация PowerPoint</vt:lpstr>
      <vt:lpstr>На місці, де любив у свій   час  бувати Гоголь, на березі відомої Миргородської калюжі, описаної в одному з його творів, з′явився пам´ятник письменнику. </vt:lpstr>
      <vt:lpstr> 26 квітня 1909 року    до 100-річчя з дня народження   М. В. Гоголя в Москві відбулося відкриття пам'ятника      </vt:lpstr>
      <vt:lpstr>Презентация PowerPoint</vt:lpstr>
      <vt:lpstr>Презентация PowerPoint</vt:lpstr>
      <vt:lpstr>Презентация PowerPoint</vt:lpstr>
      <vt:lpstr> Італія. Рим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МИКОЛА ВАСИЛЬВИЧ ГОГОЛЬ (1809-1852)</dc:title>
  <dc:creator>Admin</dc:creator>
  <cp:lastModifiedBy>Admin</cp:lastModifiedBy>
  <cp:revision>136</cp:revision>
  <dcterms:created xsi:type="dcterms:W3CDTF">2009-01-04T14:12:01Z</dcterms:created>
  <dcterms:modified xsi:type="dcterms:W3CDTF">2014-01-03T20:14:56Z</dcterms:modified>
</cp:coreProperties>
</file>