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1EA2-9A1D-4022-A2E8-EBF9A71044A2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12D04-C766-453A-9221-C7AE9C6A3CC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1EA2-9A1D-4022-A2E8-EBF9A71044A2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12D04-C766-453A-9221-C7AE9C6A3C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1EA2-9A1D-4022-A2E8-EBF9A71044A2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12D04-C766-453A-9221-C7AE9C6A3C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1EA2-9A1D-4022-A2E8-EBF9A71044A2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12D04-C766-453A-9221-C7AE9C6A3C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1EA2-9A1D-4022-A2E8-EBF9A71044A2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DB12D04-C766-453A-9221-C7AE9C6A3CC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1EA2-9A1D-4022-A2E8-EBF9A71044A2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12D04-C766-453A-9221-C7AE9C6A3C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1EA2-9A1D-4022-A2E8-EBF9A71044A2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12D04-C766-453A-9221-C7AE9C6A3C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1EA2-9A1D-4022-A2E8-EBF9A71044A2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12D04-C766-453A-9221-C7AE9C6A3C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1EA2-9A1D-4022-A2E8-EBF9A71044A2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12D04-C766-453A-9221-C7AE9C6A3C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1EA2-9A1D-4022-A2E8-EBF9A71044A2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12D04-C766-453A-9221-C7AE9C6A3C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1EA2-9A1D-4022-A2E8-EBF9A71044A2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12D04-C766-453A-9221-C7AE9C6A3C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A0E1EA2-9A1D-4022-A2E8-EBF9A71044A2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DB12D04-C766-453A-9221-C7AE9C6A3CC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Михайло </a:t>
            </a:r>
            <a:r>
              <a:rPr lang="uk-UA" dirty="0"/>
              <a:t>К</a:t>
            </a:r>
            <a:r>
              <a:rPr lang="uk-UA" dirty="0" smtClean="0"/>
              <a:t>алинович -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3600" dirty="0">
                <a:solidFill>
                  <a:schemeClr val="tx1"/>
                </a:solidFill>
              </a:rPr>
              <a:t>у</a:t>
            </a:r>
            <a:r>
              <a:rPr lang="uk-UA" sz="3600" dirty="0" smtClean="0">
                <a:solidFill>
                  <a:schemeClr val="tx1"/>
                </a:solidFill>
              </a:rPr>
              <a:t>країнський мовознавець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16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Михайло Калинович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 smtClean="0"/>
              <a:t>Народився</a:t>
            </a:r>
            <a:r>
              <a:rPr lang="ru-RU" dirty="0" smtClean="0"/>
              <a:t> 30 </a:t>
            </a:r>
            <a:r>
              <a:rPr lang="ru-RU" dirty="0" err="1" smtClean="0"/>
              <a:t>вересня</a:t>
            </a:r>
            <a:r>
              <a:rPr lang="ru-RU" dirty="0" smtClean="0"/>
              <a:t> (13 </a:t>
            </a:r>
            <a:r>
              <a:rPr lang="ru-RU" dirty="0" err="1" smtClean="0"/>
              <a:t>жовтня</a:t>
            </a:r>
            <a:r>
              <a:rPr lang="ru-RU" dirty="0" smtClean="0"/>
              <a:t>) 1888 року в </a:t>
            </a:r>
            <a:r>
              <a:rPr lang="ru-RU" dirty="0" err="1" smtClean="0"/>
              <a:t>селі</a:t>
            </a:r>
            <a:r>
              <a:rPr lang="ru-RU" dirty="0" smtClean="0"/>
              <a:t> </a:t>
            </a:r>
            <a:r>
              <a:rPr lang="ru-RU" dirty="0" err="1" smtClean="0"/>
              <a:t>Жахнівці</a:t>
            </a:r>
            <a:r>
              <a:rPr lang="ru-RU" dirty="0" smtClean="0"/>
              <a:t> (</a:t>
            </a:r>
            <a:r>
              <a:rPr lang="ru-RU" dirty="0" err="1" smtClean="0"/>
              <a:t>тепер</a:t>
            </a:r>
            <a:r>
              <a:rPr lang="ru-RU" dirty="0" smtClean="0"/>
              <a:t> </a:t>
            </a:r>
            <a:r>
              <a:rPr lang="ru-RU" dirty="0" err="1" smtClean="0"/>
              <a:t>Тиврівського</a:t>
            </a:r>
            <a:r>
              <a:rPr lang="ru-RU" dirty="0" smtClean="0"/>
              <a:t> району </a:t>
            </a:r>
            <a:r>
              <a:rPr lang="ru-RU" dirty="0" err="1" smtClean="0"/>
              <a:t>Вінницької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) в </a:t>
            </a:r>
            <a:r>
              <a:rPr lang="ru-RU" dirty="0" err="1" smtClean="0"/>
              <a:t>родині</a:t>
            </a:r>
            <a:r>
              <a:rPr lang="ru-RU" dirty="0" smtClean="0"/>
              <a:t> </a:t>
            </a:r>
            <a:r>
              <a:rPr lang="ru-RU" dirty="0" err="1" smtClean="0"/>
              <a:t>священика</a:t>
            </a:r>
            <a:r>
              <a:rPr lang="ru-RU" dirty="0" smtClean="0"/>
              <a:t>. </a:t>
            </a:r>
            <a:r>
              <a:rPr lang="ru-RU" dirty="0" err="1" smtClean="0"/>
              <a:t>Із</a:t>
            </a:r>
            <a:r>
              <a:rPr lang="ru-RU" dirty="0" smtClean="0"/>
              <a:t> 1907 року </a:t>
            </a:r>
            <a:r>
              <a:rPr lang="ru-RU" dirty="0" err="1" smtClean="0"/>
              <a:t>навчався</a:t>
            </a:r>
            <a:r>
              <a:rPr lang="ru-RU" dirty="0" smtClean="0"/>
              <a:t> у </a:t>
            </a:r>
            <a:r>
              <a:rPr lang="ru-RU" dirty="0" err="1" smtClean="0"/>
              <a:t>Петербурзькому</a:t>
            </a:r>
            <a:r>
              <a:rPr lang="ru-RU" dirty="0" smtClean="0"/>
              <a:t> </a:t>
            </a:r>
            <a:r>
              <a:rPr lang="ru-RU" dirty="0" err="1" smtClean="0"/>
              <a:t>університеті</a:t>
            </a:r>
            <a:r>
              <a:rPr lang="ru-RU" dirty="0" smtClean="0"/>
              <a:t>. У 1912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закінчив</a:t>
            </a:r>
            <a:r>
              <a:rPr lang="ru-RU" dirty="0" smtClean="0"/>
              <a:t> </a:t>
            </a:r>
            <a:r>
              <a:rPr lang="ru-RU" dirty="0" err="1" smtClean="0"/>
              <a:t>Київський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,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залишений</a:t>
            </a:r>
            <a:r>
              <a:rPr lang="ru-RU" dirty="0" smtClean="0"/>
              <a:t> </a:t>
            </a:r>
            <a:r>
              <a:rPr lang="ru-RU" dirty="0" err="1" smtClean="0"/>
              <a:t>професорським</a:t>
            </a:r>
            <a:r>
              <a:rPr lang="ru-RU" dirty="0" smtClean="0"/>
              <a:t> </a:t>
            </a:r>
            <a:r>
              <a:rPr lang="ru-RU" dirty="0" err="1" smtClean="0"/>
              <a:t>стипендіатом</a:t>
            </a:r>
            <a:r>
              <a:rPr lang="ru-RU" dirty="0" smtClean="0"/>
              <a:t>. </a:t>
            </a:r>
            <a:r>
              <a:rPr lang="ru-RU" dirty="0" err="1" smtClean="0"/>
              <a:t>Починаючи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1916 року </a:t>
            </a:r>
            <a:r>
              <a:rPr lang="ru-RU" dirty="0" err="1" smtClean="0"/>
              <a:t>викладав</a:t>
            </a:r>
            <a:r>
              <a:rPr lang="ru-RU" dirty="0" smtClean="0"/>
              <a:t> у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університеті</a:t>
            </a:r>
            <a:r>
              <a:rPr lang="ru-RU" dirty="0" smtClean="0"/>
              <a:t>. </a:t>
            </a:r>
            <a:r>
              <a:rPr lang="ru-RU" dirty="0" err="1" smtClean="0"/>
              <a:t>Вів</a:t>
            </a:r>
            <a:r>
              <a:rPr lang="ru-RU" dirty="0" smtClean="0"/>
              <a:t> </a:t>
            </a:r>
            <a:r>
              <a:rPr lang="ru-RU" dirty="0" err="1" smtClean="0"/>
              <a:t>курси</a:t>
            </a:r>
            <a:r>
              <a:rPr lang="ru-RU" dirty="0" smtClean="0"/>
              <a:t> </a:t>
            </a:r>
            <a:r>
              <a:rPr lang="ru-RU" dirty="0" err="1" smtClean="0"/>
              <a:t>вступу</a:t>
            </a:r>
            <a:r>
              <a:rPr lang="ru-RU" dirty="0" smtClean="0"/>
              <a:t> до </a:t>
            </a:r>
            <a:r>
              <a:rPr lang="ru-RU" dirty="0" err="1" smtClean="0"/>
              <a:t>мовознавства</a:t>
            </a:r>
            <a:r>
              <a:rPr lang="ru-RU" dirty="0" smtClean="0"/>
              <a:t>, </a:t>
            </a:r>
            <a:r>
              <a:rPr lang="ru-RU" dirty="0" err="1" smtClean="0"/>
              <a:t>порівняльної</a:t>
            </a:r>
            <a:r>
              <a:rPr lang="ru-RU" dirty="0" smtClean="0"/>
              <a:t> </a:t>
            </a:r>
            <a:r>
              <a:rPr lang="ru-RU" dirty="0" err="1" smtClean="0"/>
              <a:t>граматики</a:t>
            </a:r>
            <a:r>
              <a:rPr lang="ru-RU" dirty="0" smtClean="0"/>
              <a:t>, </a:t>
            </a:r>
            <a:r>
              <a:rPr lang="ru-RU" dirty="0" err="1" smtClean="0"/>
              <a:t>індоєвропейських</a:t>
            </a:r>
            <a:r>
              <a:rPr lang="ru-RU" dirty="0" smtClean="0"/>
              <a:t> </a:t>
            </a:r>
            <a:r>
              <a:rPr lang="ru-RU" dirty="0" err="1" smtClean="0"/>
              <a:t>мов</a:t>
            </a:r>
            <a:r>
              <a:rPr lang="ru-RU" dirty="0" smtClean="0"/>
              <a:t>, санскриту,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стародавньої</a:t>
            </a:r>
            <a:r>
              <a:rPr lang="ru-RU" dirty="0" smtClean="0"/>
              <a:t> </a:t>
            </a:r>
            <a:r>
              <a:rPr lang="ru-RU" dirty="0" err="1" smtClean="0"/>
              <a:t>індійської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 та </a:t>
            </a:r>
            <a:r>
              <a:rPr lang="ru-RU" dirty="0" err="1" smtClean="0"/>
              <a:t>інше</a:t>
            </a:r>
            <a:r>
              <a:rPr lang="ru-RU" dirty="0" smtClean="0"/>
              <a:t>. З 1924 року —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науковий</a:t>
            </a:r>
            <a:r>
              <a:rPr lang="ru-RU" dirty="0" smtClean="0"/>
              <a:t> </a:t>
            </a:r>
            <a:r>
              <a:rPr lang="ru-RU" dirty="0" err="1" smtClean="0"/>
              <a:t>співробітник</a:t>
            </a:r>
            <a:r>
              <a:rPr lang="ru-RU" dirty="0" smtClean="0"/>
              <a:t> АН УРСР.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0"/>
            <a:ext cx="1573221" cy="2143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31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Михайло Калинович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У 1930—1949 роках </a:t>
            </a:r>
            <a:r>
              <a:rPr lang="ru-RU" dirty="0" err="1" smtClean="0"/>
              <a:t>працював</a:t>
            </a:r>
            <a:r>
              <a:rPr lang="ru-RU" dirty="0" smtClean="0"/>
              <a:t> </a:t>
            </a:r>
            <a:r>
              <a:rPr lang="ru-RU" dirty="0" err="1" smtClean="0"/>
              <a:t>завідувачем</a:t>
            </a:r>
            <a:r>
              <a:rPr lang="ru-RU" dirty="0" smtClean="0"/>
              <a:t> </a:t>
            </a:r>
            <a:r>
              <a:rPr lang="ru-RU" dirty="0" err="1" smtClean="0"/>
              <a:t>відділу</a:t>
            </a:r>
            <a:r>
              <a:rPr lang="ru-RU" dirty="0" smtClean="0"/>
              <a:t> </a:t>
            </a:r>
            <a:r>
              <a:rPr lang="ru-RU" dirty="0" err="1" smtClean="0"/>
              <a:t>загального</a:t>
            </a:r>
            <a:r>
              <a:rPr lang="ru-RU" dirty="0" smtClean="0"/>
              <a:t> </a:t>
            </a:r>
            <a:r>
              <a:rPr lang="ru-RU" dirty="0" err="1" smtClean="0"/>
              <a:t>мовознавства</a:t>
            </a:r>
            <a:r>
              <a:rPr lang="ru-RU" dirty="0" smtClean="0"/>
              <a:t>, директором </a:t>
            </a:r>
            <a:r>
              <a:rPr lang="ru-RU" dirty="0" err="1" smtClean="0"/>
              <a:t>Інституту</a:t>
            </a:r>
            <a:r>
              <a:rPr lang="ru-RU" dirty="0" smtClean="0"/>
              <a:t> </a:t>
            </a:r>
            <a:r>
              <a:rPr lang="ru-RU" dirty="0" err="1" smtClean="0"/>
              <a:t>мовознавства</a:t>
            </a:r>
            <a:r>
              <a:rPr lang="ru-RU" dirty="0" smtClean="0"/>
              <a:t> АН УРСР. З 22 лютого 1939 року — </a:t>
            </a:r>
            <a:r>
              <a:rPr lang="ru-RU" dirty="0" err="1" smtClean="0"/>
              <a:t>академік</a:t>
            </a:r>
            <a:r>
              <a:rPr lang="ru-RU" dirty="0" smtClean="0"/>
              <a:t> АН УРСР, </a:t>
            </a:r>
            <a:r>
              <a:rPr lang="ru-RU" dirty="0" err="1" smtClean="0"/>
              <a:t>академік-секретар</a:t>
            </a:r>
            <a:r>
              <a:rPr lang="ru-RU" dirty="0" smtClean="0"/>
              <a:t> </a:t>
            </a:r>
            <a:r>
              <a:rPr lang="ru-RU" dirty="0" err="1" smtClean="0"/>
              <a:t>відділення</a:t>
            </a:r>
            <a:r>
              <a:rPr lang="ru-RU" dirty="0" smtClean="0"/>
              <a:t> </a:t>
            </a:r>
            <a:r>
              <a:rPr lang="ru-RU" dirty="0" err="1" smtClean="0"/>
              <a:t>суспільних</a:t>
            </a:r>
            <a:r>
              <a:rPr lang="ru-RU" dirty="0" smtClean="0"/>
              <a:t> наук.</a:t>
            </a:r>
          </a:p>
          <a:p>
            <a:pPr marL="0" indent="0">
              <a:buNone/>
            </a:pPr>
            <a:r>
              <a:rPr lang="ru-RU" dirty="0" err="1" smtClean="0"/>
              <a:t>Був</a:t>
            </a:r>
            <a:r>
              <a:rPr lang="ru-RU" dirty="0" smtClean="0"/>
              <a:t> у </a:t>
            </a:r>
            <a:r>
              <a:rPr lang="ru-RU" dirty="0" err="1" smtClean="0"/>
              <a:t>шлюбі</a:t>
            </a:r>
            <a:r>
              <a:rPr lang="ru-RU" dirty="0" smtClean="0"/>
              <a:t> з Маргаритою </a:t>
            </a:r>
            <a:r>
              <a:rPr lang="ru-RU" dirty="0" err="1" smtClean="0"/>
              <a:t>Михайлівною</a:t>
            </a:r>
            <a:r>
              <a:rPr lang="ru-RU" dirty="0" smtClean="0"/>
              <a:t> </a:t>
            </a:r>
            <a:r>
              <a:rPr lang="ru-RU" dirty="0" err="1" smtClean="0"/>
              <a:t>Отроковською</a:t>
            </a:r>
            <a:r>
              <a:rPr lang="ru-RU" dirty="0" smtClean="0"/>
              <a:t>, сестрою </a:t>
            </a:r>
            <a:r>
              <a:rPr lang="ru-RU" dirty="0" err="1" smtClean="0"/>
              <a:t>поета</a:t>
            </a:r>
            <a:r>
              <a:rPr lang="ru-RU" dirty="0" smtClean="0"/>
              <a:t> </a:t>
            </a:r>
            <a:r>
              <a:rPr lang="ru-RU" dirty="0" err="1" smtClean="0"/>
              <a:t>Володимира</a:t>
            </a:r>
            <a:r>
              <a:rPr lang="ru-RU" dirty="0" smtClean="0"/>
              <a:t> </a:t>
            </a:r>
            <a:r>
              <a:rPr lang="ru-RU" dirty="0" err="1" smtClean="0"/>
              <a:t>Отроковського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Мешкав в </a:t>
            </a:r>
            <a:r>
              <a:rPr lang="ru-RU" dirty="0" err="1" smtClean="0"/>
              <a:t>Києві</a:t>
            </a:r>
            <a:r>
              <a:rPr lang="ru-RU" dirty="0" smtClean="0"/>
              <a:t> по </a:t>
            </a:r>
            <a:r>
              <a:rPr lang="ru-RU" dirty="0" err="1" smtClean="0"/>
              <a:t>вулиці</a:t>
            </a:r>
            <a:r>
              <a:rPr lang="ru-RU" dirty="0" smtClean="0"/>
              <a:t> Артема, 53[1]. Помер 16 </a:t>
            </a:r>
            <a:r>
              <a:rPr lang="ru-RU" dirty="0" err="1" smtClean="0"/>
              <a:t>січня</a:t>
            </a:r>
            <a:r>
              <a:rPr lang="ru-RU" dirty="0" smtClean="0"/>
              <a:t> 1949 року. </a:t>
            </a:r>
            <a:r>
              <a:rPr lang="ru-RU" dirty="0" err="1" smtClean="0"/>
              <a:t>Похований</a:t>
            </a:r>
            <a:r>
              <a:rPr lang="ru-RU" dirty="0" smtClean="0"/>
              <a:t> в </a:t>
            </a:r>
            <a:r>
              <a:rPr lang="ru-RU" dirty="0" err="1" smtClean="0"/>
              <a:t>Києві</a:t>
            </a:r>
            <a:r>
              <a:rPr lang="ru-RU" dirty="0" smtClean="0"/>
              <a:t> на </a:t>
            </a:r>
            <a:r>
              <a:rPr lang="ru-RU" dirty="0" err="1" smtClean="0"/>
              <a:t>Лук'янівському</a:t>
            </a:r>
            <a:r>
              <a:rPr lang="ru-RU" dirty="0" smtClean="0"/>
              <a:t> </a:t>
            </a:r>
            <a:r>
              <a:rPr lang="ru-RU" dirty="0" err="1" smtClean="0"/>
              <a:t>цвинтарі</a:t>
            </a:r>
            <a:r>
              <a:rPr lang="ru-RU" dirty="0" smtClean="0"/>
              <a:t> (</a:t>
            </a:r>
            <a:r>
              <a:rPr lang="ru-RU" dirty="0" err="1" smtClean="0"/>
              <a:t>ділянка</a:t>
            </a:r>
            <a:r>
              <a:rPr lang="ru-RU" dirty="0" smtClean="0"/>
              <a:t> № 9, ряд 10, </a:t>
            </a:r>
            <a:r>
              <a:rPr lang="ru-RU" dirty="0" err="1" smtClean="0"/>
              <a:t>місце</a:t>
            </a:r>
            <a:r>
              <a:rPr lang="ru-RU" dirty="0" smtClean="0"/>
              <a:t> 18-2). На </a:t>
            </a:r>
            <a:r>
              <a:rPr lang="ru-RU" dirty="0" err="1" smtClean="0"/>
              <a:t>лабрадоритовому</a:t>
            </a:r>
            <a:r>
              <a:rPr lang="ru-RU" dirty="0" smtClean="0"/>
              <a:t> </a:t>
            </a:r>
            <a:r>
              <a:rPr lang="ru-RU" dirty="0" err="1" smtClean="0"/>
              <a:t>постаменті</a:t>
            </a:r>
            <a:r>
              <a:rPr lang="ru-RU" dirty="0" smtClean="0"/>
              <a:t> — </a:t>
            </a:r>
            <a:r>
              <a:rPr lang="ru-RU" dirty="0" err="1" smtClean="0"/>
              <a:t>білий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err="1" smtClean="0"/>
              <a:t>мармуровий</a:t>
            </a:r>
            <a:r>
              <a:rPr lang="ru-RU" dirty="0" smtClean="0"/>
              <a:t> </a:t>
            </a:r>
            <a:r>
              <a:rPr lang="ru-RU" dirty="0" err="1" smtClean="0"/>
              <a:t>хрест</a:t>
            </a:r>
            <a:r>
              <a:rPr lang="ru-RU" dirty="0" smtClean="0"/>
              <a:t> з </a:t>
            </a:r>
            <a:r>
              <a:rPr lang="ru-RU" dirty="0" err="1" smtClean="0"/>
              <a:t>вінком</a:t>
            </a:r>
            <a:r>
              <a:rPr lang="ru-RU" dirty="0" smtClean="0"/>
              <a:t> </a:t>
            </a:r>
            <a:r>
              <a:rPr lang="ru-RU" dirty="0" err="1" smtClean="0"/>
              <a:t>троянд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696311"/>
            <a:ext cx="1428750" cy="183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355976" y="6165304"/>
            <a:ext cx="27133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Могила М. Я. Калиновича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246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Перші наукові публікації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err="1" smtClean="0"/>
              <a:t>Перші</a:t>
            </a:r>
            <a:r>
              <a:rPr lang="ru-RU" sz="2000" dirty="0" smtClean="0"/>
              <a:t> </a:t>
            </a:r>
            <a:r>
              <a:rPr lang="ru-RU" sz="2000" dirty="0" err="1" smtClean="0"/>
              <a:t>наукові</a:t>
            </a:r>
            <a:r>
              <a:rPr lang="ru-RU" sz="2000" dirty="0" smtClean="0"/>
              <a:t> </a:t>
            </a:r>
            <a:r>
              <a:rPr lang="ru-RU" sz="2000" dirty="0" err="1" smtClean="0"/>
              <a:t>публікації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Михайла</a:t>
            </a:r>
            <a:r>
              <a:rPr lang="ru-RU" sz="2000" dirty="0" smtClean="0"/>
              <a:t> Калиновича </a:t>
            </a:r>
            <a:r>
              <a:rPr lang="ru-RU" sz="2000" dirty="0" err="1" smtClean="0"/>
              <a:t>присвячені</a:t>
            </a:r>
            <a:r>
              <a:rPr lang="ru-RU" sz="2000" dirty="0" smtClean="0"/>
              <a:t> проблемам </a:t>
            </a:r>
            <a:r>
              <a:rPr lang="ru-RU" sz="2000" dirty="0" err="1" smtClean="0"/>
              <a:t>індології</a:t>
            </a:r>
            <a:r>
              <a:rPr lang="ru-RU" sz="2000" dirty="0" smtClean="0"/>
              <a:t>:</a:t>
            </a:r>
          </a:p>
          <a:p>
            <a:r>
              <a:rPr lang="ru-RU" sz="2000" dirty="0" smtClean="0"/>
              <a:t>    «Природа й </a:t>
            </a:r>
            <a:r>
              <a:rPr lang="ru-RU" sz="2000" dirty="0" err="1" smtClean="0"/>
              <a:t>побут</a:t>
            </a:r>
            <a:r>
              <a:rPr lang="ru-RU" sz="2000" dirty="0" smtClean="0"/>
              <a:t> в </a:t>
            </a:r>
            <a:r>
              <a:rPr lang="ru-RU" sz="2000" dirty="0" err="1" smtClean="0"/>
              <a:t>давньоіндійській</a:t>
            </a:r>
            <a:r>
              <a:rPr lang="ru-RU" sz="2000" dirty="0" smtClean="0"/>
              <a:t> </a:t>
            </a:r>
            <a:r>
              <a:rPr lang="ru-RU" sz="2000" dirty="0" err="1" smtClean="0"/>
              <a:t>драмі</a:t>
            </a:r>
            <a:r>
              <a:rPr lang="ru-RU" sz="2000" dirty="0" smtClean="0"/>
              <a:t>», 1916;</a:t>
            </a:r>
          </a:p>
          <a:p>
            <a:r>
              <a:rPr lang="ru-RU" sz="2000" dirty="0" smtClean="0"/>
              <a:t>    «</a:t>
            </a:r>
            <a:r>
              <a:rPr lang="ru-RU" sz="2000" dirty="0" err="1" smtClean="0"/>
              <a:t>Бгавабгуті</a:t>
            </a:r>
            <a:r>
              <a:rPr lang="ru-RU" sz="2000" dirty="0" smtClean="0"/>
              <a:t> </a:t>
            </a:r>
            <a:r>
              <a:rPr lang="ru-RU" sz="2000" dirty="0" err="1" smtClean="0"/>
              <a:t>Шринанта</a:t>
            </a:r>
            <a:r>
              <a:rPr lang="ru-RU" sz="2000" dirty="0" smtClean="0"/>
              <a:t>», 1918;</a:t>
            </a:r>
          </a:p>
          <a:p>
            <a:r>
              <a:rPr lang="ru-RU" sz="2000" dirty="0" smtClean="0"/>
              <a:t>    «</a:t>
            </a:r>
            <a:r>
              <a:rPr lang="ru-RU" sz="2000" dirty="0" err="1" smtClean="0"/>
              <a:t>Концентри</a:t>
            </a:r>
            <a:r>
              <a:rPr lang="ru-RU" sz="2000" dirty="0" smtClean="0"/>
              <a:t> </a:t>
            </a:r>
            <a:r>
              <a:rPr lang="ru-RU" sz="2000" dirty="0" err="1" smtClean="0"/>
              <a:t>індійського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світогляду</a:t>
            </a:r>
            <a:r>
              <a:rPr lang="ru-RU" sz="2000" dirty="0" smtClean="0"/>
              <a:t>», 1928 та </a:t>
            </a:r>
            <a:r>
              <a:rPr lang="ru-RU" sz="2000" dirty="0" err="1" smtClean="0"/>
              <a:t>інші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dirty="0" err="1" smtClean="0"/>
              <a:t>Відомі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праці</a:t>
            </a:r>
            <a:r>
              <a:rPr lang="ru-RU" sz="2000" dirty="0" smtClean="0"/>
              <a:t> з </a:t>
            </a:r>
            <a:r>
              <a:rPr lang="ru-RU" sz="2000" dirty="0" err="1" smtClean="0"/>
              <a:t>літературознавства</a:t>
            </a:r>
            <a:r>
              <a:rPr lang="ru-RU" sz="2000" dirty="0" smtClean="0"/>
              <a:t> і </a:t>
            </a:r>
            <a:r>
              <a:rPr lang="ru-RU" sz="2000" dirty="0" err="1" smtClean="0"/>
              <a:t>художнього</a:t>
            </a:r>
            <a:r>
              <a:rPr lang="ru-RU" sz="2000" dirty="0" smtClean="0"/>
              <a:t> перекладу:</a:t>
            </a:r>
          </a:p>
          <a:p>
            <a:r>
              <a:rPr lang="ru-RU" sz="2000" dirty="0" smtClean="0"/>
              <a:t>    </a:t>
            </a:r>
            <a:r>
              <a:rPr lang="ru-RU" sz="2000" dirty="0" err="1" smtClean="0"/>
              <a:t>монографія</a:t>
            </a:r>
            <a:r>
              <a:rPr lang="ru-RU" sz="2000" dirty="0" smtClean="0"/>
              <a:t> «Шляхи </a:t>
            </a:r>
            <a:r>
              <a:rPr lang="ru-RU" sz="2000" dirty="0" err="1" smtClean="0"/>
              <a:t>новітньої</a:t>
            </a:r>
            <a:r>
              <a:rPr lang="ru-RU" sz="2000" dirty="0" smtClean="0"/>
              <a:t> </a:t>
            </a:r>
            <a:r>
              <a:rPr lang="ru-RU" sz="2000" dirty="0" err="1" smtClean="0"/>
              <a:t>французької</a:t>
            </a:r>
            <a:r>
              <a:rPr lang="ru-RU" sz="2000" dirty="0" smtClean="0"/>
              <a:t> </a:t>
            </a:r>
            <a:r>
              <a:rPr lang="ru-RU" sz="2000" dirty="0" err="1" smtClean="0"/>
              <a:t>поезії</a:t>
            </a:r>
            <a:r>
              <a:rPr lang="ru-RU" sz="2000" dirty="0" smtClean="0"/>
              <a:t>», 1924;</a:t>
            </a:r>
          </a:p>
          <a:p>
            <a:r>
              <a:rPr lang="ru-RU" sz="2000" dirty="0" smtClean="0"/>
              <a:t>    </a:t>
            </a:r>
            <a:r>
              <a:rPr lang="ru-RU" sz="2000" dirty="0" err="1" smtClean="0"/>
              <a:t>розвідки</a:t>
            </a:r>
            <a:r>
              <a:rPr lang="ru-RU" sz="2000" dirty="0" smtClean="0"/>
              <a:t> про </a:t>
            </a:r>
            <a:r>
              <a:rPr lang="ru-RU" sz="2000" dirty="0" err="1" smtClean="0"/>
              <a:t>західноєвропейських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письменників</a:t>
            </a:r>
            <a:r>
              <a:rPr lang="ru-RU" sz="2000" dirty="0" smtClean="0"/>
              <a:t> Г. Велса, Дж. Конрада, Р.-Л. </a:t>
            </a:r>
            <a:r>
              <a:rPr lang="ru-RU" sz="2000" dirty="0" err="1" smtClean="0"/>
              <a:t>Стівенсона</a:t>
            </a:r>
            <a:r>
              <a:rPr lang="ru-RU" sz="2000" dirty="0" smtClean="0"/>
              <a:t>, Д. </a:t>
            </a:r>
            <a:r>
              <a:rPr lang="ru-RU" sz="2000" dirty="0" err="1" smtClean="0"/>
              <a:t>Дідро</a:t>
            </a:r>
            <a:r>
              <a:rPr lang="ru-RU" sz="2000" dirty="0" smtClean="0"/>
              <a:t>.</a:t>
            </a:r>
          </a:p>
          <a:p>
            <a:r>
              <a:rPr lang="ru-RU" sz="2000" dirty="0" err="1" smtClean="0"/>
              <a:t>Також</a:t>
            </a:r>
            <a:r>
              <a:rPr lang="ru-RU" sz="2000" dirty="0" smtClean="0"/>
              <a:t> у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доробку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переклади</a:t>
            </a:r>
            <a:r>
              <a:rPr lang="ru-RU" sz="2000" dirty="0" smtClean="0"/>
              <a:t> </a:t>
            </a:r>
            <a:r>
              <a:rPr lang="ru-RU" sz="2000" dirty="0" err="1" smtClean="0"/>
              <a:t>творів</a:t>
            </a:r>
            <a:r>
              <a:rPr lang="ru-RU" sz="2000" dirty="0" smtClean="0"/>
              <a:t> Максима Горького, А. Чехова, </a:t>
            </a:r>
            <a:r>
              <a:rPr lang="ru-RU" sz="2000" dirty="0" err="1" smtClean="0"/>
              <a:t>Еміля</a:t>
            </a:r>
            <a:r>
              <a:rPr lang="ru-RU" sz="2000" dirty="0" smtClean="0"/>
              <a:t> Золя та </a:t>
            </a:r>
            <a:r>
              <a:rPr lang="ru-RU" sz="2000" dirty="0" err="1" smtClean="0"/>
              <a:t>інших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dirty="0" smtClean="0"/>
              <a:t>Калиновичу </a:t>
            </a:r>
            <a:r>
              <a:rPr lang="ru-RU" sz="2000" dirty="0" err="1" smtClean="0"/>
              <a:t>належить</a:t>
            </a:r>
            <a:r>
              <a:rPr lang="ru-RU" sz="2000" dirty="0" smtClean="0"/>
              <a:t>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низка </a:t>
            </a:r>
            <a:r>
              <a:rPr lang="ru-RU" sz="2000" dirty="0" err="1" smtClean="0"/>
              <a:t>публікацій</a:t>
            </a:r>
            <a:r>
              <a:rPr lang="ru-RU" sz="2000" dirty="0" smtClean="0"/>
              <a:t> з </a:t>
            </a:r>
            <a:r>
              <a:rPr lang="ru-RU" sz="2000" dirty="0" err="1" smtClean="0"/>
              <a:t>теорії</a:t>
            </a:r>
            <a:r>
              <a:rPr lang="ru-RU" sz="2000" dirty="0" smtClean="0"/>
              <a:t> та </a:t>
            </a:r>
            <a:r>
              <a:rPr lang="ru-RU" sz="2000" dirty="0" err="1" smtClean="0"/>
              <a:t>історії</a:t>
            </a:r>
            <a:r>
              <a:rPr lang="ru-RU" sz="2000" dirty="0" smtClean="0"/>
              <a:t> </a:t>
            </a:r>
            <a:r>
              <a:rPr lang="ru-RU" sz="2000" dirty="0" err="1" smtClean="0"/>
              <a:t>лексикографії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сприяли</a:t>
            </a:r>
            <a:r>
              <a:rPr lang="ru-RU" sz="2000" dirty="0" smtClean="0"/>
              <a:t> </a:t>
            </a:r>
            <a:r>
              <a:rPr lang="ru-RU" sz="2000" dirty="0" err="1" smtClean="0"/>
              <a:t>зростанню</a:t>
            </a:r>
            <a:r>
              <a:rPr lang="ru-RU" sz="2000" dirty="0" smtClean="0"/>
              <a:t> </a:t>
            </a:r>
            <a:r>
              <a:rPr lang="ru-RU" sz="2000" dirty="0" err="1" smtClean="0"/>
              <a:t>професійного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рівня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українських</a:t>
            </a:r>
            <a:r>
              <a:rPr lang="ru-RU" sz="2000" dirty="0" smtClean="0"/>
              <a:t> </a:t>
            </a:r>
            <a:r>
              <a:rPr lang="ru-RU" sz="2000" dirty="0" err="1" smtClean="0"/>
              <a:t>лексикографів</a:t>
            </a:r>
            <a:r>
              <a:rPr lang="ru-RU" sz="2000" dirty="0" smtClean="0"/>
              <a:t> </a:t>
            </a:r>
            <a:r>
              <a:rPr lang="ru-RU" sz="2000" dirty="0" err="1" smtClean="0"/>
              <a:t>повоєнного</a:t>
            </a:r>
            <a:r>
              <a:rPr lang="ru-RU" sz="2000" dirty="0" smtClean="0"/>
              <a:t> часу, </a:t>
            </a:r>
            <a:r>
              <a:rPr lang="ru-RU" sz="2000" dirty="0" err="1" smtClean="0"/>
              <a:t>оформленню</a:t>
            </a:r>
            <a:r>
              <a:rPr lang="ru-RU" sz="2000" dirty="0" smtClean="0"/>
              <a:t> </a:t>
            </a:r>
            <a:r>
              <a:rPr lang="ru-RU" sz="2000" dirty="0" err="1" smtClean="0"/>
              <a:t>лексикографії</a:t>
            </a:r>
            <a:r>
              <a:rPr lang="ru-RU" sz="2000" dirty="0" smtClean="0"/>
              <a:t> як </a:t>
            </a:r>
            <a:r>
              <a:rPr lang="ru-RU" sz="2000" dirty="0" err="1" smtClean="0"/>
              <a:t>окремої</a:t>
            </a:r>
            <a:r>
              <a:rPr lang="ru-RU" sz="2000" dirty="0" smtClean="0"/>
              <a:t> </a:t>
            </a:r>
            <a:r>
              <a:rPr lang="ru-RU" sz="2000" dirty="0" err="1" smtClean="0"/>
              <a:t>наукової</a:t>
            </a:r>
            <a:r>
              <a:rPr lang="ru-RU" sz="2000" dirty="0" smtClean="0"/>
              <a:t> </a:t>
            </a:r>
            <a:r>
              <a:rPr lang="ru-RU" sz="2000" dirty="0" err="1" smtClean="0"/>
              <a:t>лінгвістичної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галузі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890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Праці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	«</a:t>
            </a:r>
            <a:r>
              <a:rPr lang="ru-RU" dirty="0" err="1" smtClean="0"/>
              <a:t>Вступ</a:t>
            </a:r>
            <a:r>
              <a:rPr lang="ru-RU" dirty="0" smtClean="0"/>
              <a:t> до </a:t>
            </a:r>
            <a:r>
              <a:rPr lang="ru-RU" dirty="0" err="1" smtClean="0"/>
              <a:t>історичного</a:t>
            </a:r>
            <a:r>
              <a:rPr lang="ru-RU" dirty="0" smtClean="0"/>
              <a:t> </a:t>
            </a:r>
            <a:r>
              <a:rPr lang="ru-RU" dirty="0" err="1" smtClean="0"/>
              <a:t>мовознавства</a:t>
            </a:r>
            <a:r>
              <a:rPr lang="ru-RU" dirty="0" smtClean="0"/>
              <a:t>» (1929).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	«</a:t>
            </a:r>
            <a:r>
              <a:rPr lang="ru-RU" dirty="0" err="1" smtClean="0"/>
              <a:t>Російсько-український</a:t>
            </a:r>
            <a:r>
              <a:rPr lang="ru-RU" dirty="0" smtClean="0"/>
              <a:t> словник» (у 4 т.; 1929–1933;співредактор).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	«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 smtClean="0"/>
              <a:t>окремого</a:t>
            </a:r>
            <a:r>
              <a:rPr lang="ru-RU" dirty="0" smtClean="0"/>
              <a:t> слова» (1935).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	«</a:t>
            </a:r>
            <a:r>
              <a:rPr lang="ru-RU" dirty="0" err="1" smtClean="0"/>
              <a:t>Вступ</a:t>
            </a:r>
            <a:r>
              <a:rPr lang="ru-RU" dirty="0" smtClean="0"/>
              <a:t> до </a:t>
            </a:r>
            <a:r>
              <a:rPr lang="ru-RU" dirty="0" err="1" smtClean="0"/>
              <a:t>мовознавства</a:t>
            </a:r>
            <a:r>
              <a:rPr lang="ru-RU" dirty="0" smtClean="0"/>
              <a:t>» (1940; 2-ге вид. – 1947).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	«Як </a:t>
            </a:r>
            <a:r>
              <a:rPr lang="ru-RU" dirty="0" err="1" smtClean="0"/>
              <a:t>виникла</a:t>
            </a:r>
            <a:r>
              <a:rPr lang="ru-RU" dirty="0" smtClean="0"/>
              <a:t> </a:t>
            </a:r>
            <a:r>
              <a:rPr lang="ru-RU" dirty="0" err="1" smtClean="0"/>
              <a:t>людська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» (1946).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	«</a:t>
            </a:r>
            <a:r>
              <a:rPr lang="ru-RU" dirty="0" err="1" smtClean="0"/>
              <a:t>Російсько-український</a:t>
            </a:r>
            <a:r>
              <a:rPr lang="ru-RU" dirty="0" smtClean="0"/>
              <a:t> словник» (1948; </a:t>
            </a:r>
            <a:r>
              <a:rPr lang="ru-RU" dirty="0" err="1" smtClean="0"/>
              <a:t>співредактор</a:t>
            </a:r>
            <a:r>
              <a:rPr lang="ru-RU" dirty="0" smtClean="0"/>
              <a:t>).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	«Англо-</a:t>
            </a:r>
            <a:r>
              <a:rPr lang="ru-RU" dirty="0" err="1" smtClean="0"/>
              <a:t>український</a:t>
            </a:r>
            <a:r>
              <a:rPr lang="ru-RU" dirty="0" smtClean="0"/>
              <a:t> словник» (</a:t>
            </a:r>
            <a:r>
              <a:rPr lang="ru-RU" dirty="0" err="1" smtClean="0"/>
              <a:t>співукладач</a:t>
            </a:r>
            <a:r>
              <a:rPr lang="ru-RU" dirty="0" smtClean="0"/>
              <a:t>; не </a:t>
            </a:r>
            <a:r>
              <a:rPr lang="ru-RU" dirty="0" err="1" smtClean="0"/>
              <a:t>надрукований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69917"/>
            <a:ext cx="1512168" cy="2147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1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</TotalTime>
  <Words>315</Words>
  <Application>Microsoft Office PowerPoint</Application>
  <PresentationFormat>Экран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Михайло Калинович - </vt:lpstr>
      <vt:lpstr>Михайло Калинович</vt:lpstr>
      <vt:lpstr>Михайло Калинович</vt:lpstr>
      <vt:lpstr>Перші наукові публікації</vt:lpstr>
      <vt:lpstr>Праці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Михайло Калинович - </dc:title>
  <dc:creator>Admin</dc:creator>
  <cp:lastModifiedBy>Admin</cp:lastModifiedBy>
  <cp:revision>2</cp:revision>
  <dcterms:created xsi:type="dcterms:W3CDTF">2013-10-22T17:06:30Z</dcterms:created>
  <dcterms:modified xsi:type="dcterms:W3CDTF">2013-10-22T17:21:52Z</dcterms:modified>
</cp:coreProperties>
</file>