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A6B85-840D-4FC3-A86D-68DFA381AFE2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C134D-A047-46B4-9576-CAD42CD38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7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C134D-A047-46B4-9576-CAD42CD382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8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1C0-083F-4EA9-B05F-D066D83B0A41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E243A-97BD-408E-9AE0-A01F9328EBF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1C0-083F-4EA9-B05F-D066D83B0A41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243A-97BD-408E-9AE0-A01F9328E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1C0-083F-4EA9-B05F-D066D83B0A41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243A-97BD-408E-9AE0-A01F9328E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4091C0-083F-4EA9-B05F-D066D83B0A41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5E243A-97BD-408E-9AE0-A01F9328EBF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1C0-083F-4EA9-B05F-D066D83B0A41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243A-97BD-408E-9AE0-A01F9328EBF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1C0-083F-4EA9-B05F-D066D83B0A41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243A-97BD-408E-9AE0-A01F9328EBF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243A-97BD-408E-9AE0-A01F9328EB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1C0-083F-4EA9-B05F-D066D83B0A41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1C0-083F-4EA9-B05F-D066D83B0A41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243A-97BD-408E-9AE0-A01F9328EBF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1C0-083F-4EA9-B05F-D066D83B0A41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243A-97BD-408E-9AE0-A01F9328EB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4091C0-083F-4EA9-B05F-D066D83B0A41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5E243A-97BD-408E-9AE0-A01F9328EB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091C0-083F-4EA9-B05F-D066D83B0A41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5E243A-97BD-408E-9AE0-A01F9328EBF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4091C0-083F-4EA9-B05F-D066D83B0A41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5E243A-97BD-408E-9AE0-A01F9328EBF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8%D0%B5%D0%B2%D1%87%D0%B5%D0%BD%D0%BA%D0%BE_%D0%A2%D0%B0%D1%80%D0%B0%D1%81_%D0%93%D1%80%D0%B8%D0%B3%D0%BE%D1%80%D0%BE%D0%B2%D0%B8%D1%8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0%D0%BB%D0%B0_%D0%92%D0%B8%D1%81%D0%BA%D0%B0" TargetMode="External"/><Relationship Id="rId2" Type="http://schemas.openxmlformats.org/officeDocument/2006/relationships/hyperlink" Target="http://uk.wikipedia.org/wiki/185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javascript:got('images/2-1.jpg')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uk.wikipedia.org/w/index.php?title=%D0%A2%D0%B0%D1%80%D0%BA%D0%BE%D0%B2%D1%81%D1%8C%D0%BA%D0%B0_%D0%9D%D0%B0%D0%B4%D1%96%D1%8F&amp;action=edit&amp;redlink=1" TargetMode="External"/><Relationship Id="rId7" Type="http://schemas.openxmlformats.org/officeDocument/2006/relationships/hyperlink" Target="javascript:got('images/1-1.jpg')" TargetMode="External"/><Relationship Id="rId2" Type="http://schemas.openxmlformats.org/officeDocument/2006/relationships/hyperlink" Target="http://uk.wikipedia.org/wiki/%D0%84%D0%BB%D0%B8%D1%81%D0%B0%D0%B2%D0%B5%D1%82%D0%B3%D1%80%D0%B0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2%D0%B0%D1%80%D0%B8%D1%86%D1%8C%D0%BA%D0%B8%D0%B9_%D0%9C%D0%B8%D1%85%D0%B0%D0%B9%D0%BB%D0%BE" TargetMode="External"/><Relationship Id="rId5" Type="http://schemas.openxmlformats.org/officeDocument/2006/relationships/hyperlink" Target="http://uk.wikipedia.org/wiki/%D0%A2%D0%B0%D1%80%D0%BA%D0%BE%D0%B2%D1%81%D1%8C%D0%BA%D0%B8%D0%B9_%D0%90%D0%BD%D0%B4%D1%80%D1%96%D0%B9" TargetMode="External"/><Relationship Id="rId4" Type="http://schemas.openxmlformats.org/officeDocument/2006/relationships/hyperlink" Target="http://uk.wikipedia.org/w/index.php?title=%D0%A2%D0%B0%D1%80%D0%BA%D0%BE%D0%B2%D1%81%D1%8C%D0%BA%D0%B8%D0%B9_%D0%90%D1%80%D1%81%D0%B5%D0%BD%D1%96%D0%B9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5%D0%B5%D1%80%D1%81%D0%BE%D0%BD" TargetMode="External"/><Relationship Id="rId2" Type="http://schemas.openxmlformats.org/officeDocument/2006/relationships/hyperlink" Target="http://uk.wikipedia.org/wiki/%D0%9C%D0%B0%D1%80%D1%82%D0%B8%D0%BD_%D0%91%D0%BE%D1%80%D1%83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://uk.wikipedia.org/wiki/18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0%D0%BA%D1%81%D0%B0%D0%B3%D0%B0%D0%BD%D1%81%D1%8C%D0%BA%D0%B8%D0%B9" TargetMode="External"/><Relationship Id="rId2" Type="http://schemas.openxmlformats.org/officeDocument/2006/relationships/hyperlink" Target="http://uk.wikipedia.org/wiki/%D0%9C%D0%B8%D0%BA%D0%BE%D0%BB%D0%B0_%D0%A1%D0%B0%D0%B4%D0%BE%D0%B2%D1%81%D1%8C%D0%BA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javascript:got('images/6-1.jpg')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0%B5%D1%80%D0%BB%D1%96%D0%BD" TargetMode="External"/><Relationship Id="rId2" Type="http://schemas.openxmlformats.org/officeDocument/2006/relationships/hyperlink" Target="http://uk.wikipedia.org/wiki/%D0%9D%D1%96%D0%BC%D0%B5%D1%87%D1%87%D0%B8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uk.wikipedia.org/wiki/%D0%9C%D0%B8%D0%BA%D0%BE%D0%BB%D0%B0%D1%97%D0%B2%D0%BA%D0%B0_(%D0%9A%D1%96%D1%80%D0%BE%D0%B2%D0%BE%D0%B3%D1%80%D0%B0%D0%B4%D1%81%D1%8C%D0%BA%D0%B8%D0%B9_%D1%80%D0%B0%D0%B9%D0%BE%D0%BD)" TargetMode="External"/><Relationship Id="rId4" Type="http://schemas.openxmlformats.org/officeDocument/2006/relationships/hyperlink" Target="http://uk.wikipedia.org/wiki/%D0%A3%D0%BA%D1%80%D0%B0%D1%97%D0%BD%D0%B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2786058"/>
            <a:ext cx="4786346" cy="3857652"/>
          </a:xfrm>
        </p:spPr>
        <p:txBody>
          <a:bodyPr>
            <a:normAutofit fontScale="92500"/>
          </a:bodyPr>
          <a:lstStyle/>
          <a:p>
            <a:r>
              <a:rPr lang="ru-RU" dirty="0"/>
              <a:t>І. Франка писав про І. </a:t>
            </a:r>
            <a:r>
              <a:rPr lang="ru-RU" dirty="0" err="1"/>
              <a:t>Карпенка-Карого</a:t>
            </a:r>
            <a:r>
              <a:rPr lang="ru-RU" dirty="0"/>
              <a:t>: "Чим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для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для</a:t>
            </a:r>
            <a:r>
              <a:rPr lang="ru-RU" dirty="0"/>
              <a:t> </a:t>
            </a:r>
            <a:r>
              <a:rPr lang="ru-RU" dirty="0" err="1"/>
              <a:t>розвою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та духовного </a:t>
            </a:r>
            <a:r>
              <a:rPr lang="ru-RU" dirty="0" err="1"/>
              <a:t>життя</a:t>
            </a:r>
            <a:r>
              <a:rPr lang="ru-RU" dirty="0"/>
              <a:t>, се </a:t>
            </a:r>
            <a:r>
              <a:rPr lang="ru-RU" dirty="0" err="1"/>
              <a:t>відчуває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то </a:t>
            </a:r>
            <a:r>
              <a:rPr lang="ru-RU" dirty="0" err="1"/>
              <a:t>бачив</a:t>
            </a:r>
            <a:r>
              <a:rPr lang="ru-RU" dirty="0"/>
              <a:t> на </a:t>
            </a:r>
            <a:r>
              <a:rPr lang="ru-RU" dirty="0" err="1"/>
              <a:t>сцені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читав </a:t>
            </a:r>
            <a:r>
              <a:rPr lang="ru-RU" dirty="0" err="1"/>
              <a:t>його</a:t>
            </a:r>
            <a:r>
              <a:rPr lang="ru-RU" dirty="0"/>
              <a:t> твори; се </a:t>
            </a:r>
            <a:r>
              <a:rPr lang="ru-RU" dirty="0" err="1"/>
              <a:t>розуміє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 smtClean="0"/>
              <a:t>знає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новочасного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театру, </a:t>
            </a:r>
            <a:r>
              <a:rPr lang="ru-RU" dirty="0" err="1"/>
              <a:t>визначним</a:t>
            </a:r>
            <a:r>
              <a:rPr lang="ru-RU" dirty="0"/>
              <a:t> артистом та при </a:t>
            </a:r>
            <a:r>
              <a:rPr lang="ru-RU" dirty="0" err="1"/>
              <a:t>тім</a:t>
            </a:r>
            <a:r>
              <a:rPr lang="ru-RU" dirty="0"/>
              <a:t> великим драматургом,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рівного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наша </a:t>
            </a:r>
            <a:r>
              <a:rPr lang="ru-RU" dirty="0" err="1"/>
              <a:t>література</a:t>
            </a:r>
            <a:r>
              <a:rPr lang="ru-RU" dirty="0"/>
              <a:t>".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286015"/>
          </a:xfrm>
        </p:spPr>
        <p:txBody>
          <a:bodyPr>
            <a:normAutofit/>
          </a:bodyPr>
          <a:lstStyle/>
          <a:p>
            <a:r>
              <a:rPr lang="uk-UA" dirty="0" smtClean="0"/>
              <a:t>Іван Карпенко-Карий</a:t>
            </a:r>
            <a:br>
              <a:rPr lang="uk-UA" dirty="0" smtClean="0"/>
            </a:br>
            <a:r>
              <a:rPr lang="uk-UA" dirty="0" smtClean="0"/>
              <a:t>(Іван </a:t>
            </a:r>
            <a:r>
              <a:rPr lang="uk-UA" dirty="0"/>
              <a:t>К</a:t>
            </a:r>
            <a:r>
              <a:rPr lang="uk-UA" dirty="0" smtClean="0"/>
              <a:t>арпович Тобілевич)</a:t>
            </a:r>
            <a:br>
              <a:rPr lang="uk-UA" dirty="0" smtClean="0"/>
            </a:br>
            <a:r>
              <a:rPr lang="uk-UA" dirty="0" smtClean="0"/>
              <a:t>1845-1907</a:t>
            </a:r>
            <a:endParaRPr lang="ru-RU" dirty="0"/>
          </a:p>
        </p:txBody>
      </p:sp>
      <p:pic>
        <p:nvPicPr>
          <p:cNvPr id="4" name="Рисунок 3" descr="карпенко кар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643182"/>
            <a:ext cx="2643205" cy="3325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85" y="1366168"/>
            <a:ext cx="2450804" cy="41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500313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6335"/>
            <a:ext cx="2560637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43711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Головна заслуга в </a:t>
            </a:r>
            <a:r>
              <a:rPr lang="ru-RU" sz="1400" dirty="0" err="1"/>
              <a:t>успішній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 Театру </a:t>
            </a:r>
            <a:r>
              <a:rPr lang="ru-RU" sz="1400" dirty="0" err="1"/>
              <a:t>корифеїв</a:t>
            </a:r>
            <a:r>
              <a:rPr lang="ru-RU" sz="1400" dirty="0"/>
              <a:t> </a:t>
            </a:r>
            <a:r>
              <a:rPr lang="ru-RU" sz="1400" dirty="0" err="1"/>
              <a:t>належить</a:t>
            </a:r>
            <a:r>
              <a:rPr lang="ru-RU" sz="1400" dirty="0"/>
              <a:t> </a:t>
            </a:r>
            <a:r>
              <a:rPr lang="ru-RU" sz="1400" dirty="0" err="1"/>
              <a:t>трьом</a:t>
            </a:r>
            <a:r>
              <a:rPr lang="ru-RU" sz="1400" dirty="0"/>
              <a:t> людям: </a:t>
            </a:r>
            <a:r>
              <a:rPr lang="ru-RU" sz="1400" dirty="0" err="1"/>
              <a:t>Михайлові</a:t>
            </a:r>
            <a:r>
              <a:rPr lang="ru-RU" sz="1400" dirty="0"/>
              <a:t> </a:t>
            </a:r>
            <a:r>
              <a:rPr lang="ru-RU" sz="1400" dirty="0" err="1"/>
              <a:t>Старицькому</a:t>
            </a:r>
            <a:r>
              <a:rPr lang="ru-RU" sz="1400" dirty="0"/>
              <a:t>,  </a:t>
            </a:r>
            <a:r>
              <a:rPr lang="ru-RU" sz="1400" dirty="0" err="1"/>
              <a:t>Маркові</a:t>
            </a:r>
            <a:r>
              <a:rPr lang="ru-RU" sz="1400" dirty="0"/>
              <a:t> </a:t>
            </a:r>
            <a:r>
              <a:rPr lang="ru-RU" sz="1400" dirty="0" err="1"/>
              <a:t>Кропивницькому</a:t>
            </a:r>
            <a:r>
              <a:rPr lang="ru-RU" sz="1400" dirty="0"/>
              <a:t> й </a:t>
            </a:r>
            <a:r>
              <a:rPr lang="ru-RU" sz="1400" dirty="0" err="1"/>
              <a:t>Івану</a:t>
            </a:r>
            <a:r>
              <a:rPr lang="ru-RU" sz="1400" dirty="0"/>
              <a:t> </a:t>
            </a:r>
            <a:r>
              <a:rPr lang="ru-RU" sz="1400" dirty="0" err="1"/>
              <a:t>Тобілевичу</a:t>
            </a:r>
            <a:r>
              <a:rPr lang="ru-RU" sz="1400" dirty="0"/>
              <a:t> (</a:t>
            </a:r>
            <a:r>
              <a:rPr lang="ru-RU" sz="1400" dirty="0" err="1"/>
              <a:t>Карпенку-Карому</a:t>
            </a:r>
            <a:r>
              <a:rPr lang="ru-RU" sz="1400" dirty="0"/>
              <a:t>)... От </a:t>
            </a:r>
            <a:r>
              <a:rPr lang="ru-RU" sz="1400" dirty="0" err="1"/>
              <a:t>ці</a:t>
            </a:r>
            <a:r>
              <a:rPr lang="ru-RU" sz="1400" dirty="0"/>
              <a:t> три </a:t>
            </a:r>
            <a:r>
              <a:rPr lang="ru-RU" sz="1400" dirty="0" err="1"/>
              <a:t>людини</a:t>
            </a:r>
            <a:r>
              <a:rPr lang="ru-RU" sz="1400" dirty="0"/>
              <a:t> </a:t>
            </a:r>
            <a:r>
              <a:rPr lang="ru-RU" sz="1400" dirty="0" err="1"/>
              <a:t>зложили</a:t>
            </a:r>
            <a:r>
              <a:rPr lang="ru-RU" sz="1400" dirty="0"/>
              <a:t> першу </a:t>
            </a:r>
            <a:r>
              <a:rPr lang="ru-RU" sz="1400" dirty="0" err="1"/>
              <a:t>українську</a:t>
            </a:r>
            <a:r>
              <a:rPr lang="ru-RU" sz="1400" dirty="0"/>
              <a:t> трупу, </a:t>
            </a:r>
            <a:r>
              <a:rPr lang="ru-RU" sz="1400" dirty="0" err="1"/>
              <a:t>котрої</a:t>
            </a:r>
            <a:r>
              <a:rPr lang="ru-RU" sz="1400" dirty="0"/>
              <a:t> </a:t>
            </a:r>
            <a:r>
              <a:rPr lang="ru-RU" sz="1400" dirty="0" err="1"/>
              <a:t>головними</a:t>
            </a:r>
            <a:r>
              <a:rPr lang="ru-RU" sz="1400" dirty="0"/>
              <a:t> </a:t>
            </a:r>
            <a:r>
              <a:rPr lang="ru-RU" sz="1400" dirty="0" err="1"/>
              <a:t>оздобами</a:t>
            </a:r>
            <a:r>
              <a:rPr lang="ru-RU" sz="1400" dirty="0"/>
              <a:t> стали </a:t>
            </a:r>
            <a:r>
              <a:rPr lang="ru-RU" sz="1400" dirty="0" err="1"/>
              <a:t>надто</a:t>
            </a:r>
            <a:r>
              <a:rPr lang="ru-RU" sz="1400" dirty="0"/>
              <a:t> </a:t>
            </a:r>
            <a:r>
              <a:rPr lang="ru-RU" sz="1400" dirty="0" err="1"/>
              <a:t>брати</a:t>
            </a:r>
            <a:r>
              <a:rPr lang="ru-RU" sz="1400" dirty="0"/>
              <a:t> </a:t>
            </a:r>
            <a:r>
              <a:rPr lang="ru-RU" sz="1400" dirty="0" err="1"/>
              <a:t>Івана</a:t>
            </a:r>
            <a:r>
              <a:rPr lang="ru-RU" sz="1400" dirty="0"/>
              <a:t> </a:t>
            </a:r>
            <a:r>
              <a:rPr lang="ru-RU" sz="1400" dirty="0" err="1"/>
              <a:t>Тобілевича</a:t>
            </a:r>
            <a:r>
              <a:rPr lang="ru-RU" sz="1400" dirty="0"/>
              <a:t>, </a:t>
            </a:r>
            <a:r>
              <a:rPr lang="ru-RU" sz="1400" dirty="0" err="1"/>
              <a:t>звісні</a:t>
            </a:r>
            <a:r>
              <a:rPr lang="ru-RU" sz="1400" dirty="0"/>
              <a:t> широко </a:t>
            </a:r>
            <a:r>
              <a:rPr lang="ru-RU" sz="1400" dirty="0" err="1"/>
              <a:t>артисти</a:t>
            </a:r>
            <a:r>
              <a:rPr lang="ru-RU" sz="1400" dirty="0"/>
              <a:t> </a:t>
            </a:r>
            <a:r>
              <a:rPr lang="ru-RU" sz="1400" dirty="0" err="1"/>
              <a:t>Садовський</a:t>
            </a:r>
            <a:r>
              <a:rPr lang="ru-RU" sz="1400" dirty="0"/>
              <a:t> і </a:t>
            </a:r>
            <a:r>
              <a:rPr lang="ru-RU" sz="1400" dirty="0" err="1"/>
              <a:t>Саксаганський</a:t>
            </a:r>
            <a:r>
              <a:rPr lang="ru-RU" sz="1400" dirty="0"/>
              <a:t>, </a:t>
            </a:r>
            <a:r>
              <a:rPr lang="ru-RU" sz="1400" dirty="0" err="1"/>
              <a:t>надто</a:t>
            </a:r>
            <a:r>
              <a:rPr lang="ru-RU" sz="1400" dirty="0"/>
              <a:t> </a:t>
            </a:r>
            <a:r>
              <a:rPr lang="ru-RU" sz="1400" dirty="0" err="1"/>
              <a:t>пані</a:t>
            </a:r>
            <a:r>
              <a:rPr lang="ru-RU" sz="1400" dirty="0"/>
              <a:t> </a:t>
            </a:r>
            <a:r>
              <a:rPr lang="ru-RU" sz="1400" dirty="0" err="1"/>
              <a:t>Заньковецька</a:t>
            </a:r>
            <a:r>
              <a:rPr lang="ru-RU" sz="1400" dirty="0"/>
              <a:t> і </a:t>
            </a:r>
            <a:r>
              <a:rPr lang="ru-RU" sz="1400" dirty="0" err="1"/>
              <a:t>Затиркевич</a:t>
            </a:r>
            <a:r>
              <a:rPr lang="ru-RU" sz="1400" dirty="0"/>
              <a:t>, і </a:t>
            </a:r>
            <a:r>
              <a:rPr lang="ru-RU" sz="1400" dirty="0" err="1"/>
              <a:t>цілий</a:t>
            </a:r>
            <a:r>
              <a:rPr lang="ru-RU" sz="1400" dirty="0"/>
              <a:t> ряд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талановитих</a:t>
            </a:r>
            <a:r>
              <a:rPr lang="ru-RU" sz="1400" dirty="0"/>
              <a:t> </a:t>
            </a:r>
            <a:r>
              <a:rPr lang="ru-RU" sz="1400" dirty="0" err="1"/>
              <a:t>артистів</a:t>
            </a:r>
            <a:r>
              <a:rPr lang="ru-RU" sz="1400" dirty="0"/>
              <a:t> та артисток. </a:t>
            </a:r>
            <a:r>
              <a:rPr lang="ru-RU" sz="1400" dirty="0" err="1"/>
              <a:t>Зложилася</a:t>
            </a:r>
            <a:r>
              <a:rPr lang="ru-RU" sz="1400" dirty="0"/>
              <a:t> трупа, </a:t>
            </a:r>
            <a:r>
              <a:rPr lang="ru-RU" sz="1400" dirty="0" err="1"/>
              <a:t>якої</a:t>
            </a:r>
            <a:r>
              <a:rPr lang="ru-RU" sz="1400" dirty="0"/>
              <a:t> </a:t>
            </a:r>
            <a:r>
              <a:rPr lang="ru-RU" sz="1400" dirty="0" err="1"/>
              <a:t>Україна</a:t>
            </a:r>
            <a:r>
              <a:rPr lang="ru-RU" sz="1400" dirty="0"/>
              <a:t> </a:t>
            </a:r>
            <a:r>
              <a:rPr lang="ru-RU" sz="1400" dirty="0" smtClean="0"/>
              <a:t>не</a:t>
            </a:r>
            <a:r>
              <a:rPr lang="en-US" sz="1400" dirty="0" smtClean="0"/>
              <a:t> </a:t>
            </a:r>
            <a:r>
              <a:rPr lang="ru-RU" sz="1400" dirty="0" err="1" smtClean="0"/>
              <a:t>бачила</a:t>
            </a:r>
            <a:r>
              <a:rPr lang="ru-RU" sz="1400" dirty="0" smtClean="0"/>
              <a:t> </a:t>
            </a:r>
            <a:r>
              <a:rPr lang="ru-RU" sz="1400" dirty="0" err="1"/>
              <a:t>ані</a:t>
            </a:r>
            <a:r>
              <a:rPr lang="ru-RU" sz="1400" dirty="0"/>
              <a:t> перед </a:t>
            </a:r>
            <a:r>
              <a:rPr lang="ru-RU" sz="1400" dirty="0" err="1"/>
              <a:t>тим</a:t>
            </a:r>
            <a:r>
              <a:rPr lang="ru-RU" sz="1400" dirty="0"/>
              <a:t>, </a:t>
            </a:r>
            <a:r>
              <a:rPr lang="ru-RU" sz="1400" dirty="0" err="1"/>
              <a:t>ані</a:t>
            </a:r>
            <a:r>
              <a:rPr lang="ru-RU" sz="1400" dirty="0"/>
              <a:t> по тому, трупа, </a:t>
            </a:r>
            <a:r>
              <a:rPr lang="ru-RU" sz="1400" dirty="0" err="1"/>
              <a:t>котра</a:t>
            </a:r>
            <a:r>
              <a:rPr lang="ru-RU" sz="1400" dirty="0"/>
              <a:t> </a:t>
            </a:r>
            <a:r>
              <a:rPr lang="ru-RU" sz="1400" dirty="0" err="1"/>
              <a:t>робила</a:t>
            </a:r>
            <a:r>
              <a:rPr lang="ru-RU" sz="1400" dirty="0"/>
              <a:t> фурор не </a:t>
            </a:r>
            <a:r>
              <a:rPr lang="ru-RU" sz="1400" dirty="0" err="1"/>
              <a:t>тільки</a:t>
            </a:r>
            <a:r>
              <a:rPr lang="ru-RU" sz="1400" dirty="0"/>
              <a:t> по </a:t>
            </a:r>
            <a:r>
              <a:rPr lang="ru-RU" sz="1400" dirty="0" err="1"/>
              <a:t>українських</a:t>
            </a:r>
            <a:r>
              <a:rPr lang="ru-RU" sz="1400" dirty="0"/>
              <a:t> </a:t>
            </a:r>
            <a:r>
              <a:rPr lang="ru-RU" sz="1400" dirty="0" err="1"/>
              <a:t>містах</a:t>
            </a:r>
            <a:r>
              <a:rPr lang="ru-RU" sz="1400" dirty="0"/>
              <a:t>, але </a:t>
            </a:r>
            <a:r>
              <a:rPr lang="ru-RU" sz="1400" dirty="0" err="1"/>
              <a:t>також</a:t>
            </a:r>
            <a:r>
              <a:rPr lang="ru-RU" sz="1400" dirty="0"/>
              <a:t> у </a:t>
            </a:r>
            <a:r>
              <a:rPr lang="ru-RU" sz="1400" dirty="0" err="1"/>
              <a:t>Москві</a:t>
            </a:r>
            <a:r>
              <a:rPr lang="ru-RU" sz="1400" dirty="0"/>
              <a:t> і в </a:t>
            </a:r>
            <a:r>
              <a:rPr lang="ru-RU" sz="1400" dirty="0" err="1"/>
              <a:t>Петербурзі</a:t>
            </a:r>
            <a:r>
              <a:rPr lang="ru-RU" sz="1400" dirty="0"/>
              <a:t>, де </a:t>
            </a:r>
            <a:r>
              <a:rPr lang="ru-RU" sz="1400" dirty="0" err="1"/>
              <a:t>публіка</a:t>
            </a:r>
            <a:r>
              <a:rPr lang="ru-RU" sz="1400" dirty="0"/>
              <a:t> часто мала </a:t>
            </a:r>
            <a:r>
              <a:rPr lang="ru-RU" sz="1400" dirty="0" err="1"/>
              <a:t>нагоду</a:t>
            </a:r>
            <a:r>
              <a:rPr lang="ru-RU" sz="1400" dirty="0"/>
              <a:t> </a:t>
            </a:r>
            <a:r>
              <a:rPr lang="ru-RU" sz="1400" dirty="0" err="1"/>
              <a:t>бачити</a:t>
            </a:r>
            <a:r>
              <a:rPr lang="ru-RU" sz="1400" dirty="0"/>
              <a:t> </a:t>
            </a:r>
            <a:r>
              <a:rPr lang="ru-RU" sz="1400" dirty="0" err="1"/>
              <a:t>найкращих</a:t>
            </a:r>
            <a:r>
              <a:rPr lang="ru-RU" sz="1400" dirty="0"/>
              <a:t> </a:t>
            </a:r>
            <a:r>
              <a:rPr lang="ru-RU" sz="1400" dirty="0" err="1"/>
              <a:t>артистів</a:t>
            </a:r>
            <a:r>
              <a:rPr lang="ru-RU" sz="1400" dirty="0"/>
              <a:t> </a:t>
            </a:r>
            <a:r>
              <a:rPr lang="ru-RU" sz="1400" dirty="0" err="1"/>
              <a:t>світової</a:t>
            </a:r>
            <a:r>
              <a:rPr lang="ru-RU" sz="1400" dirty="0"/>
              <a:t> </a:t>
            </a:r>
            <a:r>
              <a:rPr lang="ru-RU" sz="1400" dirty="0" err="1"/>
              <a:t>слави</a:t>
            </a:r>
            <a:endParaRPr lang="ru-RU" sz="1400" dirty="0"/>
          </a:p>
          <a:p>
            <a:pPr algn="r"/>
            <a:r>
              <a:rPr lang="ru-RU" sz="1400" dirty="0" err="1" smtClean="0"/>
              <a:t>І.Франко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59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/>
              <a:t>Драматичний</a:t>
            </a:r>
            <a:r>
              <a:rPr lang="ru-RU" b="1" dirty="0"/>
              <a:t> </a:t>
            </a:r>
            <a:r>
              <a:rPr lang="ru-RU" b="1" dirty="0" err="1"/>
              <a:t>твір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грецького</a:t>
            </a:r>
            <a:r>
              <a:rPr lang="ru-RU" dirty="0"/>
              <a:t> слова драма – </a:t>
            </a:r>
            <a:r>
              <a:rPr lang="ru-RU" dirty="0" err="1"/>
              <a:t>дія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п’єса</a:t>
            </a:r>
            <a:r>
              <a:rPr lang="ru-RU" dirty="0"/>
              <a:t> – </a:t>
            </a:r>
            <a:r>
              <a:rPr lang="ru-RU" dirty="0" err="1"/>
              <a:t>художній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показано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дії</a:t>
            </a:r>
            <a:r>
              <a:rPr lang="ru-RU" dirty="0"/>
              <a:t> і </a:t>
            </a:r>
            <a:r>
              <a:rPr lang="ru-RU" dirty="0" err="1"/>
              <a:t>який</a:t>
            </a:r>
            <a:r>
              <a:rPr lang="ru-RU" dirty="0"/>
              <a:t> написано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розмови</a:t>
            </a:r>
            <a:r>
              <a:rPr lang="ru-RU" dirty="0"/>
              <a:t> </a:t>
            </a:r>
            <a:r>
              <a:rPr lang="ru-RU" dirty="0" err="1"/>
              <a:t>дійових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(</a:t>
            </a:r>
            <a:r>
              <a:rPr lang="ru-RU" dirty="0" err="1"/>
              <a:t>діалоги</a:t>
            </a:r>
            <a:r>
              <a:rPr lang="ru-RU" dirty="0"/>
              <a:t>, монологи).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 err="1"/>
              <a:t>Комедія</a:t>
            </a:r>
            <a:r>
              <a:rPr lang="ru-RU" dirty="0"/>
              <a:t> –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драматичний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в </a:t>
            </a:r>
            <a:r>
              <a:rPr lang="ru-RU" dirty="0" err="1"/>
              <a:t>комічних</a:t>
            </a:r>
            <a:r>
              <a:rPr lang="ru-RU" dirty="0"/>
              <a:t> образах </a:t>
            </a:r>
            <a:r>
              <a:rPr lang="ru-RU" dirty="0" err="1"/>
              <a:t>викриваються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, </a:t>
            </a:r>
            <a:r>
              <a:rPr lang="ru-RU" dirty="0" err="1"/>
              <a:t>висміюються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вади,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характеру.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b="1" dirty="0" err="1"/>
              <a:t>Трагікомедія</a:t>
            </a:r>
            <a:r>
              <a:rPr lang="ru-RU" dirty="0"/>
              <a:t> – </a:t>
            </a:r>
            <a:r>
              <a:rPr lang="ru-RU" dirty="0" err="1"/>
              <a:t>драматичний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об'єднані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трагедії</a:t>
            </a:r>
            <a:r>
              <a:rPr lang="ru-RU" dirty="0"/>
              <a:t> й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комедії</a:t>
            </a:r>
            <a:r>
              <a:rPr lang="ru-RU" dirty="0"/>
              <a:t>: </a:t>
            </a:r>
            <a:r>
              <a:rPr lang="ru-RU" dirty="0" err="1"/>
              <a:t>твір</a:t>
            </a:r>
            <a:r>
              <a:rPr lang="ru-RU" dirty="0"/>
              <a:t>, </a:t>
            </a:r>
            <a:r>
              <a:rPr lang="ru-RU" dirty="0" err="1"/>
              <a:t>збудований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трагедійного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, </a:t>
            </a:r>
            <a:r>
              <a:rPr lang="ru-RU" dirty="0" err="1"/>
              <a:t>розв'язка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комічно</a:t>
            </a:r>
            <a:r>
              <a:rPr lang="ru-RU" dirty="0"/>
              <a:t>, не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обов'язкової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 героя.</a:t>
            </a:r>
          </a:p>
          <a:p>
            <a:endParaRPr lang="ru-RU" dirty="0"/>
          </a:p>
          <a:p>
            <a:r>
              <a:rPr lang="ru-RU" b="1" dirty="0" err="1"/>
              <a:t>Трагедія</a:t>
            </a:r>
            <a:r>
              <a:rPr lang="ru-RU" dirty="0"/>
              <a:t> – </a:t>
            </a:r>
            <a:r>
              <a:rPr lang="ru-RU" dirty="0" err="1"/>
              <a:t>драматичний</a:t>
            </a:r>
            <a:r>
              <a:rPr lang="ru-RU" dirty="0"/>
              <a:t> </a:t>
            </a:r>
            <a:r>
              <a:rPr lang="ru-RU" dirty="0" err="1"/>
              <a:t>твір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відзначається</a:t>
            </a:r>
            <a:r>
              <a:rPr lang="ru-RU" dirty="0"/>
              <a:t> </a:t>
            </a:r>
            <a:r>
              <a:rPr lang="ru-RU" dirty="0" err="1"/>
              <a:t>гостротою</a:t>
            </a:r>
            <a:r>
              <a:rPr lang="ru-RU" dirty="0"/>
              <a:t> та </a:t>
            </a:r>
            <a:r>
              <a:rPr lang="ru-RU" dirty="0" err="1"/>
              <a:t>непримиренністю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</a:t>
            </a:r>
            <a:r>
              <a:rPr lang="ru-RU" dirty="0" err="1"/>
              <a:t>особистого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характеру й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герой </a:t>
            </a:r>
            <a:r>
              <a:rPr lang="ru-RU" dirty="0" err="1"/>
              <a:t>гине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Теорія літератури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190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800" b="1" dirty="0">
                <a:solidFill>
                  <a:srgbClr val="FFFF00"/>
                </a:solidFill>
                <a:latin typeface="Monotype Corsiva" pitchFamily="66" charset="0"/>
              </a:rPr>
              <a:t>Дякую за увагу!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pPr marL="0" indent="0" algn="r">
              <a:buNone/>
            </a:pPr>
            <a:r>
              <a:rPr lang="uk-UA" sz="2800" b="1" i="1" dirty="0">
                <a:latin typeface="Monotype Corsiva" pitchFamily="66" charset="0"/>
              </a:rPr>
              <a:t>Гавронська Галина Вікторівна</a:t>
            </a:r>
          </a:p>
          <a:p>
            <a:pPr marL="0" indent="0" algn="r">
              <a:buNone/>
            </a:pPr>
            <a:r>
              <a:rPr lang="uk-UA" sz="2800" b="1" i="1" dirty="0">
                <a:latin typeface="Monotype Corsiva" pitchFamily="66" charset="0"/>
              </a:rPr>
              <a:t>Вчитель української мови та літератури</a:t>
            </a:r>
          </a:p>
          <a:p>
            <a:pPr marL="0" indent="0" algn="r">
              <a:buNone/>
            </a:pPr>
            <a:r>
              <a:rPr lang="uk-UA" sz="2800" b="1" i="1" dirty="0" err="1">
                <a:latin typeface="Monotype Corsiva" pitchFamily="66" charset="0"/>
              </a:rPr>
              <a:t>Кам'яногребельського</a:t>
            </a:r>
            <a:r>
              <a:rPr lang="uk-UA" sz="2800" b="1" i="1" dirty="0">
                <a:latin typeface="Monotype Corsiva" pitchFamily="66" charset="0"/>
              </a:rPr>
              <a:t> НВК</a:t>
            </a:r>
            <a:endParaRPr lang="ru-RU" sz="2800" b="1" i="1" dirty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9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Справжнє</a:t>
            </a:r>
            <a:r>
              <a:rPr lang="ru-RU" dirty="0" smtClean="0"/>
              <a:t> </a:t>
            </a:r>
            <a:r>
              <a:rPr lang="ru-RU" dirty="0" err="1"/>
              <a:t>ім'я</a:t>
            </a:r>
            <a:r>
              <a:rPr lang="ru-RU" dirty="0"/>
              <a:t> — </a:t>
            </a:r>
            <a:r>
              <a:rPr lang="ru-RU" b="1" dirty="0" err="1"/>
              <a:t>Іван</a:t>
            </a:r>
            <a:r>
              <a:rPr lang="ru-RU" b="1" dirty="0"/>
              <a:t> </a:t>
            </a:r>
            <a:r>
              <a:rPr lang="ru-RU" b="1" dirty="0" err="1"/>
              <a:t>Карпович</a:t>
            </a:r>
            <a:r>
              <a:rPr lang="ru-RU" b="1" dirty="0"/>
              <a:t> </a:t>
            </a:r>
            <a:r>
              <a:rPr lang="ru-RU" b="1" dirty="0" err="1"/>
              <a:t>Тобілевич</a:t>
            </a:r>
            <a:r>
              <a:rPr lang="ru-RU" dirty="0"/>
              <a:t> (</a:t>
            </a:r>
            <a:r>
              <a:rPr lang="ru-RU" dirty="0" err="1"/>
              <a:t>псевдонім</a:t>
            </a:r>
            <a:r>
              <a:rPr lang="ru-RU" dirty="0"/>
              <a:t> </a:t>
            </a:r>
            <a:r>
              <a:rPr lang="ru-RU" dirty="0" err="1"/>
              <a:t>Карпенко-Карий</a:t>
            </a:r>
            <a:r>
              <a:rPr lang="ru-RU" dirty="0"/>
              <a:t> </a:t>
            </a:r>
            <a:r>
              <a:rPr lang="ru-RU" dirty="0" err="1"/>
              <a:t>поєднує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батька та </a:t>
            </a:r>
            <a:r>
              <a:rPr lang="ru-RU" dirty="0" err="1"/>
              <a:t>улюбленого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персонажа </a:t>
            </a:r>
            <a:r>
              <a:rPr lang="ru-RU" dirty="0" err="1"/>
              <a:t>Гната</a:t>
            </a:r>
            <a:r>
              <a:rPr lang="ru-RU" dirty="0"/>
              <a:t> </a:t>
            </a:r>
            <a:r>
              <a:rPr lang="ru-RU" dirty="0" err="1"/>
              <a:t>Карого</a:t>
            </a:r>
            <a:r>
              <a:rPr lang="ru-RU" dirty="0"/>
              <a:t> — героя </a:t>
            </a:r>
            <a:r>
              <a:rPr lang="ru-RU" dirty="0" err="1"/>
              <a:t>п'єси</a:t>
            </a:r>
            <a:r>
              <a:rPr lang="ru-RU" dirty="0"/>
              <a:t> </a:t>
            </a:r>
            <a:r>
              <a:rPr lang="ru-RU" dirty="0">
                <a:hlinkClick r:id="rId2" tooltip="Шевченко Тарас Григорович"/>
              </a:rPr>
              <a:t>Т. </a:t>
            </a:r>
            <a:r>
              <a:rPr lang="ru-RU" dirty="0" err="1">
                <a:hlinkClick r:id="rId2" tooltip="Шевченко Тарас Григорович"/>
              </a:rPr>
              <a:t>Шевченка</a:t>
            </a:r>
            <a:r>
              <a:rPr lang="ru-RU" dirty="0"/>
              <a:t> «</a:t>
            </a:r>
            <a:r>
              <a:rPr lang="ru-RU" dirty="0" err="1"/>
              <a:t>Назар</a:t>
            </a:r>
            <a:r>
              <a:rPr lang="ru-RU" dirty="0"/>
              <a:t> </a:t>
            </a:r>
            <a:r>
              <a:rPr lang="ru-RU" dirty="0" err="1"/>
              <a:t>Стодоля</a:t>
            </a:r>
            <a:r>
              <a:rPr lang="ru-RU" dirty="0"/>
              <a:t>»).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uk-UA" dirty="0" smtClean="0"/>
              <a:t>Іван Карпенко-Карий</a:t>
            </a:r>
            <a:br>
              <a:rPr lang="uk-UA" dirty="0" smtClean="0"/>
            </a:br>
            <a:r>
              <a:rPr lang="uk-UA" dirty="0" smtClean="0"/>
              <a:t>(Іван Карпович Тобілевич)</a:t>
            </a:r>
            <a:br>
              <a:rPr lang="uk-UA" dirty="0" smtClean="0"/>
            </a:br>
            <a:r>
              <a:rPr lang="uk-UA" dirty="0" smtClean="0"/>
              <a:t>1845-1907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71612"/>
            <a:ext cx="7400948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Карпович</a:t>
            </a:r>
            <a:r>
              <a:rPr lang="ru-RU" dirty="0"/>
              <a:t> </a:t>
            </a:r>
            <a:r>
              <a:rPr lang="ru-RU" dirty="0" err="1"/>
              <a:t>Тобілевич</a:t>
            </a:r>
            <a:r>
              <a:rPr lang="ru-RU" dirty="0"/>
              <a:t> 29 </a:t>
            </a:r>
            <a:r>
              <a:rPr lang="ru-RU" dirty="0" err="1"/>
              <a:t>вересня</a:t>
            </a:r>
            <a:r>
              <a:rPr lang="ru-RU" dirty="0"/>
              <a:t> 1845 року в </a:t>
            </a:r>
            <a:r>
              <a:rPr lang="ru-RU" dirty="0" err="1"/>
              <a:t>селі</a:t>
            </a:r>
            <a:r>
              <a:rPr lang="ru-RU" dirty="0"/>
              <a:t> </a:t>
            </a:r>
            <a:r>
              <a:rPr lang="ru-RU" dirty="0" err="1"/>
              <a:t>Арсенівка</a:t>
            </a:r>
            <a:r>
              <a:rPr lang="ru-RU" dirty="0"/>
              <a:t> </a:t>
            </a:r>
            <a:r>
              <a:rPr lang="ru-RU" dirty="0" err="1"/>
              <a:t>Бобринецького</a:t>
            </a:r>
            <a:r>
              <a:rPr lang="ru-RU" dirty="0"/>
              <a:t> </a:t>
            </a:r>
            <a:r>
              <a:rPr lang="ru-RU" dirty="0" err="1"/>
              <a:t>повіту</a:t>
            </a:r>
            <a:r>
              <a:rPr lang="ru-RU" dirty="0"/>
              <a:t> </a:t>
            </a:r>
            <a:r>
              <a:rPr lang="ru-RU" dirty="0" err="1"/>
              <a:t>Херсонської</a:t>
            </a:r>
            <a:r>
              <a:rPr lang="ru-RU" dirty="0"/>
              <a:t> </a:t>
            </a:r>
            <a:r>
              <a:rPr lang="ru-RU" dirty="0" err="1"/>
              <a:t>губернії</a:t>
            </a:r>
            <a:r>
              <a:rPr lang="ru-RU" dirty="0"/>
              <a:t> (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Новомиргородського</a:t>
            </a:r>
            <a:r>
              <a:rPr lang="ru-RU" dirty="0"/>
              <a:t> району </a:t>
            </a:r>
            <a:r>
              <a:rPr lang="ru-RU" dirty="0" err="1"/>
              <a:t>Кіровоградської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). В </a:t>
            </a:r>
            <a:r>
              <a:rPr lang="ru-RU" dirty="0" err="1"/>
              <a:t>родині</a:t>
            </a:r>
            <a:r>
              <a:rPr lang="ru-RU" dirty="0"/>
              <a:t> </a:t>
            </a:r>
            <a:r>
              <a:rPr lang="ru-RU" dirty="0" err="1"/>
              <a:t>зубожілого</a:t>
            </a:r>
            <a:r>
              <a:rPr lang="ru-RU" dirty="0"/>
              <a:t> </a:t>
            </a:r>
            <a:r>
              <a:rPr lang="ru-RU" dirty="0" err="1"/>
              <a:t>дрібного</a:t>
            </a:r>
            <a:r>
              <a:rPr lang="ru-RU" dirty="0"/>
              <a:t> шляхтича, управителя </a:t>
            </a:r>
            <a:r>
              <a:rPr lang="ru-RU" dirty="0" err="1"/>
              <a:t>поміщицького</a:t>
            </a:r>
            <a:r>
              <a:rPr lang="ru-RU" dirty="0"/>
              <a:t> </a:t>
            </a:r>
            <a:r>
              <a:rPr lang="ru-RU" dirty="0" err="1"/>
              <a:t>маєтку</a:t>
            </a:r>
            <a:r>
              <a:rPr lang="ru-RU" dirty="0"/>
              <a:t>. </a:t>
            </a:r>
            <a:r>
              <a:rPr lang="ru-RU" dirty="0" err="1"/>
              <a:t>Хлопець</a:t>
            </a:r>
            <a:r>
              <a:rPr lang="ru-RU" dirty="0"/>
              <a:t>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Бобринецькому</a:t>
            </a:r>
            <a:r>
              <a:rPr lang="ru-RU" dirty="0"/>
              <a:t> </a:t>
            </a:r>
            <a:r>
              <a:rPr lang="ru-RU" dirty="0" err="1"/>
              <a:t>повітовому</a:t>
            </a:r>
            <a:r>
              <a:rPr lang="ru-RU" dirty="0"/>
              <a:t> </a:t>
            </a:r>
            <a:r>
              <a:rPr lang="ru-RU" dirty="0" err="1"/>
              <a:t>училищі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>
                <a:hlinkClick r:id="rId2" tooltip="1859"/>
              </a:rPr>
              <a:t>1859</a:t>
            </a:r>
            <a:r>
              <a:rPr lang="ru-RU" dirty="0"/>
              <a:t> р. </a:t>
            </a:r>
            <a:r>
              <a:rPr lang="ru-RU" dirty="0" err="1"/>
              <a:t>працював</a:t>
            </a:r>
            <a:r>
              <a:rPr lang="ru-RU" dirty="0"/>
              <a:t> </a:t>
            </a:r>
            <a:r>
              <a:rPr lang="ru-RU" dirty="0" err="1"/>
              <a:t>писарчуком</a:t>
            </a:r>
            <a:r>
              <a:rPr lang="ru-RU" dirty="0"/>
              <a:t> станового пристава в </a:t>
            </a:r>
            <a:r>
              <a:rPr lang="ru-RU" dirty="0" err="1"/>
              <a:t>містечку</a:t>
            </a:r>
            <a:r>
              <a:rPr lang="ru-RU" dirty="0"/>
              <a:t> </a:t>
            </a:r>
            <a:r>
              <a:rPr lang="ru-RU" dirty="0">
                <a:hlinkClick r:id="rId3" tooltip="Мала Виска"/>
              </a:rPr>
              <a:t>Мала Виска</a:t>
            </a:r>
            <a:r>
              <a:rPr lang="ru-RU" dirty="0"/>
              <a:t>, </a:t>
            </a:r>
            <a:r>
              <a:rPr lang="ru-RU" dirty="0" err="1"/>
              <a:t>пізніше</a:t>
            </a:r>
            <a:r>
              <a:rPr lang="ru-RU" dirty="0"/>
              <a:t> став канцеляристом </a:t>
            </a:r>
            <a:r>
              <a:rPr lang="ru-RU" dirty="0" err="1"/>
              <a:t>міської</a:t>
            </a:r>
            <a:r>
              <a:rPr lang="ru-RU" dirty="0"/>
              <a:t> </a:t>
            </a:r>
            <a:r>
              <a:rPr lang="ru-RU" dirty="0" err="1"/>
              <a:t>управи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Дитинство та юність</a:t>
            </a:r>
            <a:endParaRPr lang="ru-RU" dirty="0"/>
          </a:p>
        </p:txBody>
      </p:sp>
      <p:pic>
        <p:nvPicPr>
          <p:cNvPr id="4" name="Рисунок 3" descr="І. Карпенко-Карий і М. Садовський. Фото 1868 р. Херсон.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00372"/>
            <a:ext cx="135732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000108"/>
            <a:ext cx="6900882" cy="535785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У 1864 р. </a:t>
            </a:r>
            <a:r>
              <a:rPr lang="ru-RU" dirty="0" err="1"/>
              <a:t>влаштувався</a:t>
            </a:r>
            <a:r>
              <a:rPr lang="ru-RU" dirty="0"/>
              <a:t> на службу до </a:t>
            </a:r>
            <a:r>
              <a:rPr lang="ru-RU" dirty="0" err="1"/>
              <a:t>повітового</a:t>
            </a:r>
            <a:r>
              <a:rPr lang="ru-RU" dirty="0"/>
              <a:t> суду, </a:t>
            </a:r>
            <a:r>
              <a:rPr lang="ru-RU" dirty="0" err="1"/>
              <a:t>наступного</a:t>
            </a:r>
            <a:r>
              <a:rPr lang="ru-RU" dirty="0"/>
              <a:t> року </a:t>
            </a:r>
            <a:r>
              <a:rPr lang="ru-RU" dirty="0" err="1"/>
              <a:t>переїхав</a:t>
            </a:r>
            <a:r>
              <a:rPr lang="ru-RU" dirty="0"/>
              <a:t> до </a:t>
            </a:r>
            <a:r>
              <a:rPr lang="ru-RU" dirty="0" err="1">
                <a:hlinkClick r:id="rId2" tooltip="Єлисаветград"/>
              </a:rPr>
              <a:t>Єлисаветграда</a:t>
            </a:r>
            <a:r>
              <a:rPr lang="ru-RU" dirty="0"/>
              <a:t>, де </a:t>
            </a:r>
            <a:r>
              <a:rPr lang="ru-RU" dirty="0" err="1"/>
              <a:t>працював</a:t>
            </a:r>
            <a:r>
              <a:rPr lang="ru-RU" dirty="0"/>
              <a:t> столоначальником </a:t>
            </a:r>
            <a:r>
              <a:rPr lang="ru-RU" dirty="0" err="1"/>
              <a:t>повітового</a:t>
            </a:r>
            <a:r>
              <a:rPr lang="ru-RU" dirty="0"/>
              <a:t> </a:t>
            </a:r>
            <a:r>
              <a:rPr lang="ru-RU" dirty="0" err="1"/>
              <a:t>поліцейського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брав участь у </a:t>
            </a:r>
            <a:r>
              <a:rPr lang="ru-RU" dirty="0" err="1"/>
              <a:t>аматорських</a:t>
            </a:r>
            <a:r>
              <a:rPr lang="ru-RU" dirty="0"/>
              <a:t> </a:t>
            </a:r>
            <a:r>
              <a:rPr lang="ru-RU" dirty="0" err="1"/>
              <a:t>виставах</a:t>
            </a:r>
            <a:r>
              <a:rPr lang="ru-RU" dirty="0"/>
              <a:t> </a:t>
            </a:r>
            <a:r>
              <a:rPr lang="ru-RU" dirty="0" err="1"/>
              <a:t>Тарновського</a:t>
            </a:r>
            <a:r>
              <a:rPr lang="ru-RU" dirty="0"/>
              <a:t>, </a:t>
            </a:r>
            <a:r>
              <a:rPr lang="ru-RU" dirty="0" err="1"/>
              <a:t>публікував</a:t>
            </a:r>
            <a:r>
              <a:rPr lang="ru-RU" dirty="0"/>
              <a:t> </a:t>
            </a:r>
            <a:r>
              <a:rPr lang="ru-RU" dirty="0" err="1"/>
              <a:t>літературно-критичні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став членом нелегального </a:t>
            </a:r>
            <a:r>
              <a:rPr lang="ru-RU" dirty="0" err="1"/>
              <a:t>народовольського</a:t>
            </a:r>
            <a:r>
              <a:rPr lang="ru-RU" dirty="0"/>
              <a:t> </a:t>
            </a:r>
            <a:r>
              <a:rPr lang="ru-RU" dirty="0" err="1"/>
              <a:t>гуртка</a:t>
            </a:r>
            <a:r>
              <a:rPr lang="ru-RU" dirty="0"/>
              <a:t> </a:t>
            </a:r>
            <a:r>
              <a:rPr lang="ru-RU" dirty="0" err="1"/>
              <a:t>Опанаса</a:t>
            </a:r>
            <a:r>
              <a:rPr lang="ru-RU" dirty="0"/>
              <a:t> </a:t>
            </a:r>
            <a:r>
              <a:rPr lang="ru-RU" dirty="0" err="1"/>
              <a:t>Михалевича</a:t>
            </a:r>
            <a:r>
              <a:rPr lang="ru-RU" dirty="0"/>
              <a:t>.</a:t>
            </a:r>
          </a:p>
          <a:p>
            <a:r>
              <a:rPr lang="ru-RU" dirty="0"/>
              <a:t>У 1870р. І. </a:t>
            </a:r>
            <a:r>
              <a:rPr lang="ru-RU" dirty="0" err="1"/>
              <a:t>Карпенко-Карий</a:t>
            </a:r>
            <a:r>
              <a:rPr lang="ru-RU" dirty="0"/>
              <a:t> </a:t>
            </a:r>
            <a:r>
              <a:rPr lang="ru-RU" dirty="0" err="1"/>
              <a:t>одружився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>
                <a:hlinkClick r:id="rId3" tooltip="Тарковська Надія (ще не написана)"/>
              </a:rPr>
              <a:t>Надією</a:t>
            </a:r>
            <a:r>
              <a:rPr lang="ru-RU" dirty="0">
                <a:hlinkClick r:id="rId3" tooltip="Тарковська Надія (ще не написана)"/>
              </a:rPr>
              <a:t> </a:t>
            </a:r>
            <a:r>
              <a:rPr lang="ru-RU" dirty="0" err="1">
                <a:hlinkClick r:id="rId3" tooltip="Тарковська Надія (ще не написана)"/>
              </a:rPr>
              <a:t>Тарковською</a:t>
            </a:r>
            <a:r>
              <a:rPr lang="ru-RU" dirty="0"/>
              <a:t> (внучатами </a:t>
            </a:r>
            <a:r>
              <a:rPr lang="ru-RU" dirty="0" err="1"/>
              <a:t>племінниками</a:t>
            </a:r>
            <a:r>
              <a:rPr lang="ru-RU" dirty="0"/>
              <a:t> Н. К. </a:t>
            </a:r>
            <a:r>
              <a:rPr lang="ru-RU" dirty="0" err="1"/>
              <a:t>Тарковській</a:t>
            </a:r>
            <a:r>
              <a:rPr lang="ru-RU" dirty="0"/>
              <a:t> </a:t>
            </a:r>
            <a:r>
              <a:rPr lang="ru-RU" dirty="0" err="1"/>
              <a:t>доводяться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 </a:t>
            </a:r>
            <a:r>
              <a:rPr lang="ru-RU" dirty="0" err="1"/>
              <a:t>російські</a:t>
            </a:r>
            <a:r>
              <a:rPr lang="ru-RU" dirty="0"/>
              <a:t> </a:t>
            </a:r>
            <a:r>
              <a:rPr lang="ru-RU" dirty="0" err="1"/>
              <a:t>митці</a:t>
            </a:r>
            <a:r>
              <a:rPr lang="ru-RU" dirty="0"/>
              <a:t> — поет </a:t>
            </a:r>
            <a:r>
              <a:rPr lang="ru-RU" dirty="0" err="1">
                <a:hlinkClick r:id="rId4" tooltip="Тарковський Арсеній (ще не написана)"/>
              </a:rPr>
              <a:t>Арсеній</a:t>
            </a:r>
            <a:r>
              <a:rPr lang="ru-RU" dirty="0">
                <a:hlinkClick r:id="rId4" tooltip="Тарковський Арсеній (ще не написана)"/>
              </a:rPr>
              <a:t> </a:t>
            </a:r>
            <a:r>
              <a:rPr lang="ru-RU" dirty="0" err="1">
                <a:hlinkClick r:id="rId4" tooltip="Тарковський Арсеній (ще не написана)"/>
              </a:rPr>
              <a:t>Тарковський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син</a:t>
            </a:r>
            <a:r>
              <a:rPr lang="ru-RU" dirty="0"/>
              <a:t>,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кінорежисер</a:t>
            </a:r>
            <a:r>
              <a:rPr lang="ru-RU" dirty="0"/>
              <a:t> </a:t>
            </a:r>
            <a:r>
              <a:rPr lang="ru-RU" dirty="0" err="1">
                <a:hlinkClick r:id="rId5" tooltip="Тарковський Андрій"/>
              </a:rPr>
              <a:t>Андрій</a:t>
            </a:r>
            <a:r>
              <a:rPr lang="ru-RU" dirty="0">
                <a:hlinkClick r:id="rId5" tooltip="Тарковський Андрій"/>
              </a:rPr>
              <a:t> </a:t>
            </a:r>
            <a:r>
              <a:rPr lang="ru-RU" dirty="0" err="1">
                <a:hlinkClick r:id="rId5" tooltip="Тарковський Андрій"/>
              </a:rPr>
              <a:t>Тарковський</a:t>
            </a:r>
            <a:r>
              <a:rPr lang="ru-RU" dirty="0"/>
              <a:t>). У 1883 р. в </a:t>
            </a:r>
            <a:r>
              <a:rPr lang="ru-RU" dirty="0" err="1"/>
              <a:t>альманасі</a:t>
            </a:r>
            <a:r>
              <a:rPr lang="ru-RU" dirty="0"/>
              <a:t> «Рада» </a:t>
            </a:r>
            <a:r>
              <a:rPr lang="ru-RU" dirty="0" err="1"/>
              <a:t>надрукував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«</a:t>
            </a:r>
            <a:r>
              <a:rPr lang="ru-RU" dirty="0" err="1"/>
              <a:t>Новобранець</a:t>
            </a:r>
            <a:r>
              <a:rPr lang="ru-RU" dirty="0"/>
              <a:t>», </a:t>
            </a:r>
            <a:r>
              <a:rPr lang="ru-RU" dirty="0" err="1"/>
              <a:t>підписане</a:t>
            </a:r>
            <a:r>
              <a:rPr lang="ru-RU" dirty="0"/>
              <a:t> </a:t>
            </a:r>
            <a:r>
              <a:rPr lang="ru-RU" dirty="0" err="1"/>
              <a:t>псевдонімом</a:t>
            </a:r>
            <a:r>
              <a:rPr lang="ru-RU" dirty="0"/>
              <a:t> </a:t>
            </a:r>
            <a:r>
              <a:rPr lang="ru-RU" dirty="0" err="1"/>
              <a:t>Гнат</a:t>
            </a:r>
            <a:r>
              <a:rPr lang="ru-RU" dirty="0"/>
              <a:t> Карий. За </a:t>
            </a:r>
            <a:r>
              <a:rPr lang="ru-RU" dirty="0" err="1"/>
              <a:t>неблагонадійність</a:t>
            </a:r>
            <a:r>
              <a:rPr lang="ru-RU" dirty="0"/>
              <a:t> І. </a:t>
            </a:r>
            <a:r>
              <a:rPr lang="ru-RU" dirty="0" err="1"/>
              <a:t>Карпенка-Карого</a:t>
            </a:r>
            <a:r>
              <a:rPr lang="ru-RU" dirty="0"/>
              <a:t> </a:t>
            </a:r>
            <a:r>
              <a:rPr lang="ru-RU" dirty="0" err="1"/>
              <a:t>звільнили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посади секретаря </a:t>
            </a:r>
            <a:r>
              <a:rPr lang="ru-RU" dirty="0" err="1"/>
              <a:t>поліції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вступив до </a:t>
            </a:r>
            <a:r>
              <a:rPr lang="ru-RU" dirty="0" err="1"/>
              <a:t>трупи</a:t>
            </a:r>
            <a:r>
              <a:rPr lang="ru-RU" dirty="0"/>
              <a:t> </a:t>
            </a:r>
            <a:r>
              <a:rPr lang="ru-RU" dirty="0" err="1">
                <a:hlinkClick r:id="rId6" tooltip="Старицький Михайло"/>
              </a:rPr>
              <a:t>М.Старицького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/>
            <a:r>
              <a:rPr lang="uk-UA" dirty="0" smtClean="0"/>
              <a:t>Творчість </a:t>
            </a:r>
            <a:endParaRPr lang="ru-RU" dirty="0"/>
          </a:p>
        </p:txBody>
      </p:sp>
      <p:pic>
        <p:nvPicPr>
          <p:cNvPr id="5" name="Рисунок 4" descr="І. Карпенко-Карий. Фото 1867 р. Єлисаветград.">
            <a:hlinkClick r:id="rId7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3143248"/>
            <a:ext cx="15001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1600200"/>
            <a:ext cx="6472254" cy="4829196"/>
          </a:xfrm>
        </p:spPr>
        <p:txBody>
          <a:bodyPr>
            <a:normAutofit/>
          </a:bodyPr>
          <a:lstStyle/>
          <a:p>
            <a:r>
              <a:rPr lang="ru-RU" dirty="0"/>
              <a:t>У </a:t>
            </a:r>
            <a:r>
              <a:rPr lang="ru-RU" dirty="0" err="1"/>
              <a:t>засланні</a:t>
            </a:r>
            <a:r>
              <a:rPr lang="ru-RU" dirty="0"/>
              <a:t> написав свою першу драму «Чабан» («Бурлака»),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п’єси</a:t>
            </a:r>
            <a:r>
              <a:rPr lang="ru-RU" dirty="0"/>
              <a:t> «</a:t>
            </a:r>
            <a:r>
              <a:rPr lang="ru-RU" dirty="0" err="1"/>
              <a:t>Бондарівна</a:t>
            </a:r>
            <a:r>
              <a:rPr lang="ru-RU" dirty="0"/>
              <a:t>», «</a:t>
            </a:r>
            <a:r>
              <a:rPr lang="ru-RU" dirty="0" err="1"/>
              <a:t>Розумний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дурень</a:t>
            </a:r>
            <a:r>
              <a:rPr lang="ru-RU" dirty="0"/>
              <a:t>», «Наймичка», «</a:t>
            </a:r>
            <a:r>
              <a:rPr lang="ru-RU" dirty="0" err="1"/>
              <a:t>Безталанна</a:t>
            </a:r>
            <a:r>
              <a:rPr lang="ru-RU" dirty="0"/>
              <a:t>».</a:t>
            </a:r>
          </a:p>
          <a:p>
            <a:r>
              <a:rPr lang="ru-RU" dirty="0" err="1"/>
              <a:t>Протягом</a:t>
            </a:r>
            <a:r>
              <a:rPr lang="ru-RU" dirty="0"/>
              <a:t> 1886—1887 </a:t>
            </a:r>
            <a:r>
              <a:rPr lang="ru-RU" dirty="0" err="1"/>
              <a:t>pp</a:t>
            </a:r>
            <a:r>
              <a:rPr lang="ru-RU" dirty="0"/>
              <a:t>. І. </a:t>
            </a:r>
            <a:r>
              <a:rPr lang="ru-RU" dirty="0" err="1"/>
              <a:t>Карпенко-Карий</a:t>
            </a:r>
            <a:r>
              <a:rPr lang="ru-RU" dirty="0"/>
              <a:t> </a:t>
            </a:r>
            <a:r>
              <a:rPr lang="ru-RU" dirty="0" err="1"/>
              <a:t>опублікував</a:t>
            </a:r>
            <a:r>
              <a:rPr lang="ru-RU" dirty="0"/>
              <a:t> </a:t>
            </a:r>
            <a:r>
              <a:rPr lang="ru-RU" dirty="0" err="1"/>
              <a:t>п'єси</a:t>
            </a:r>
            <a:r>
              <a:rPr lang="ru-RU" dirty="0"/>
              <a:t> «</a:t>
            </a:r>
            <a:r>
              <a:rPr lang="ru-RU" dirty="0" err="1"/>
              <a:t>Бондарівна</a:t>
            </a:r>
            <a:r>
              <a:rPr lang="ru-RU" dirty="0"/>
              <a:t>», «</a:t>
            </a:r>
            <a:r>
              <a:rPr lang="ru-RU" dirty="0" err="1"/>
              <a:t>Розумний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дурень</a:t>
            </a:r>
            <a:r>
              <a:rPr lang="ru-RU" dirty="0"/>
              <a:t>», «Наймичка», «</a:t>
            </a:r>
            <a:r>
              <a:rPr lang="ru-RU" dirty="0" err="1"/>
              <a:t>Безталанна</a:t>
            </a:r>
            <a:r>
              <a:rPr lang="ru-RU" dirty="0"/>
              <a:t>», </a:t>
            </a:r>
            <a:r>
              <a:rPr lang="ru-RU" dirty="0">
                <a:hlinkClick r:id="rId2" tooltip="Мартин Боруля"/>
              </a:rPr>
              <a:t>«Мартин </a:t>
            </a:r>
            <a:r>
              <a:rPr lang="ru-RU" dirty="0" err="1">
                <a:hlinkClick r:id="rId2" tooltip="Мартин Боруля"/>
              </a:rPr>
              <a:t>Боруля</a:t>
            </a:r>
            <a:r>
              <a:rPr lang="ru-RU" dirty="0">
                <a:hlinkClick r:id="rId2" tooltip="Мартин Боруля"/>
              </a:rPr>
              <a:t>»</a:t>
            </a:r>
            <a:r>
              <a:rPr lang="ru-RU" dirty="0"/>
              <a:t>.</a:t>
            </a:r>
          </a:p>
          <a:p>
            <a:r>
              <a:rPr lang="ru-RU" dirty="0"/>
              <a:t>Перший «</a:t>
            </a:r>
            <a:r>
              <a:rPr lang="ru-RU" dirty="0" err="1"/>
              <a:t>Збірник</a:t>
            </a:r>
            <a:r>
              <a:rPr lang="ru-RU" dirty="0"/>
              <a:t> </a:t>
            </a:r>
            <a:r>
              <a:rPr lang="ru-RU" dirty="0" err="1"/>
              <a:t>драматичних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» І. </a:t>
            </a:r>
            <a:r>
              <a:rPr lang="ru-RU" dirty="0" err="1"/>
              <a:t>Карпенка-Карого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у </a:t>
            </a:r>
            <a:r>
              <a:rPr lang="ru-RU" dirty="0" err="1">
                <a:hlinkClick r:id="rId3" tooltip="Херсон"/>
              </a:rPr>
              <a:t>Херсоні</a:t>
            </a:r>
            <a:r>
              <a:rPr lang="ru-RU" dirty="0"/>
              <a:t> </a:t>
            </a:r>
            <a:r>
              <a:rPr lang="ru-RU" dirty="0">
                <a:hlinkClick r:id="rId4" tooltip="1886"/>
              </a:rPr>
              <a:t>1886</a:t>
            </a:r>
            <a:r>
              <a:rPr lang="ru-RU" dirty="0"/>
              <a:t> р.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Творчість </a:t>
            </a:r>
            <a:endParaRPr lang="ru-RU" dirty="0"/>
          </a:p>
        </p:txBody>
      </p:sp>
      <p:pic>
        <p:nvPicPr>
          <p:cNvPr id="4" name="Рисунок 3" descr="пєси к.карог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1774" y="4429132"/>
            <a:ext cx="2062772" cy="2115664"/>
          </a:xfrm>
          <a:prstGeom prst="rect">
            <a:avLst/>
          </a:prstGeom>
        </p:spPr>
      </p:pic>
      <p:pic>
        <p:nvPicPr>
          <p:cNvPr id="5" name="Рисунок 4" descr="книгаІІ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1071546"/>
            <a:ext cx="1857388" cy="209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00200"/>
            <a:ext cx="6829444" cy="4829196"/>
          </a:xfrm>
        </p:spPr>
        <p:txBody>
          <a:bodyPr>
            <a:normAutofit fontScale="92500"/>
          </a:bodyPr>
          <a:lstStyle/>
          <a:p>
            <a:r>
              <a:rPr lang="ru-RU" dirty="0"/>
              <a:t>У 1888 р. </a:t>
            </a:r>
            <a:r>
              <a:rPr lang="ru-RU" dirty="0" err="1"/>
              <a:t>із</a:t>
            </a:r>
            <a:r>
              <a:rPr lang="ru-RU" dirty="0"/>
              <a:t> І. </a:t>
            </a:r>
            <a:r>
              <a:rPr lang="ru-RU" dirty="0" err="1"/>
              <a:t>Карпенка-Карого</a:t>
            </a:r>
            <a:r>
              <a:rPr lang="ru-RU" dirty="0"/>
              <a:t> </a:t>
            </a:r>
            <a:r>
              <a:rPr lang="ru-RU" dirty="0" err="1"/>
              <a:t>знято</a:t>
            </a:r>
            <a:r>
              <a:rPr lang="ru-RU" dirty="0"/>
              <a:t> </a:t>
            </a:r>
            <a:r>
              <a:rPr lang="ru-RU" dirty="0" err="1"/>
              <a:t>гласний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вступив до </a:t>
            </a:r>
            <a:r>
              <a:rPr lang="ru-RU" dirty="0" err="1"/>
              <a:t>трупи</a:t>
            </a:r>
            <a:r>
              <a:rPr lang="ru-RU" dirty="0"/>
              <a:t> </a:t>
            </a:r>
            <a:r>
              <a:rPr lang="ru-RU" dirty="0" err="1">
                <a:hlinkClick r:id="rId2" tooltip="Микола Садовський"/>
              </a:rPr>
              <a:t>М.Садовського</a:t>
            </a:r>
            <a:r>
              <a:rPr lang="ru-RU" dirty="0"/>
              <a:t>, </a:t>
            </a:r>
            <a:r>
              <a:rPr lang="ru-RU" dirty="0" err="1"/>
              <a:t>пізніше</a:t>
            </a:r>
            <a:r>
              <a:rPr lang="ru-RU" dirty="0"/>
              <a:t> — </a:t>
            </a:r>
            <a:r>
              <a:rPr lang="ru-RU" dirty="0">
                <a:hlinkClick r:id="rId3" tooltip="Саксаганський"/>
              </a:rPr>
              <a:t>П. </a:t>
            </a:r>
            <a:r>
              <a:rPr lang="ru-RU" dirty="0" err="1">
                <a:hlinkClick r:id="rId3" tooltip="Саксаганський"/>
              </a:rPr>
              <a:t>Саксаганського</a:t>
            </a:r>
            <a:r>
              <a:rPr lang="ru-RU" dirty="0"/>
              <a:t>. У 1890 р. — вступив до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артистів</a:t>
            </a:r>
            <a:r>
              <a:rPr lang="ru-RU" dirty="0"/>
              <a:t>, написав </a:t>
            </a:r>
            <a:r>
              <a:rPr lang="ru-RU" dirty="0" err="1"/>
              <a:t>комедію</a:t>
            </a:r>
            <a:r>
              <a:rPr lang="ru-RU" dirty="0"/>
              <a:t> «Сто </a:t>
            </a:r>
            <a:r>
              <a:rPr lang="ru-RU" dirty="0" err="1"/>
              <a:t>тисяч</a:t>
            </a:r>
            <a:r>
              <a:rPr lang="ru-RU" dirty="0"/>
              <a:t>».</a:t>
            </a:r>
          </a:p>
          <a:p>
            <a:r>
              <a:rPr lang="ru-RU" dirty="0" smtClean="0"/>
              <a:t>У </a:t>
            </a:r>
            <a:r>
              <a:rPr lang="ru-RU" dirty="0"/>
              <a:t>1899 р. драматург написав </a:t>
            </a:r>
            <a:r>
              <a:rPr lang="ru-RU" dirty="0" err="1"/>
              <a:t>історичну</a:t>
            </a:r>
            <a:r>
              <a:rPr lang="ru-RU" dirty="0"/>
              <a:t> </a:t>
            </a:r>
            <a:r>
              <a:rPr lang="ru-RU" dirty="0" err="1"/>
              <a:t>трагедію</a:t>
            </a:r>
            <a:r>
              <a:rPr lang="ru-RU" dirty="0"/>
              <a:t> «Сава </a:t>
            </a:r>
            <a:r>
              <a:rPr lang="ru-RU" dirty="0" err="1"/>
              <a:t>Чалий</a:t>
            </a:r>
            <a:r>
              <a:rPr lang="ru-RU" dirty="0"/>
              <a:t>», </a:t>
            </a:r>
            <a:r>
              <a:rPr lang="ru-RU" dirty="0" err="1"/>
              <a:t>присвячену</a:t>
            </a:r>
            <a:r>
              <a:rPr lang="ru-RU" dirty="0"/>
              <a:t> </a:t>
            </a:r>
            <a:r>
              <a:rPr lang="ru-RU" dirty="0" err="1"/>
              <a:t>подіям</a:t>
            </a:r>
            <a:r>
              <a:rPr lang="ru-RU" dirty="0"/>
              <a:t> </a:t>
            </a:r>
            <a:r>
              <a:rPr lang="ru-RU" dirty="0" err="1"/>
              <a:t>гайдамаччини</a:t>
            </a:r>
            <a:r>
              <a:rPr lang="ru-RU" dirty="0"/>
              <a:t>.</a:t>
            </a:r>
          </a:p>
          <a:p>
            <a:r>
              <a:rPr lang="ru-RU" dirty="0" err="1"/>
              <a:t>Протягом</a:t>
            </a:r>
            <a:r>
              <a:rPr lang="ru-RU" dirty="0"/>
              <a:t> 1900—1904 </a:t>
            </a:r>
            <a:r>
              <a:rPr lang="ru-RU" dirty="0" err="1"/>
              <a:t>pp</a:t>
            </a:r>
            <a:r>
              <a:rPr lang="ru-RU" dirty="0"/>
              <a:t>. І. </a:t>
            </a:r>
            <a:r>
              <a:rPr lang="ru-RU" dirty="0" err="1"/>
              <a:t>Карпенко-Карий</a:t>
            </a:r>
            <a:r>
              <a:rPr lang="ru-RU" dirty="0"/>
              <a:t> створив </a:t>
            </a:r>
            <a:r>
              <a:rPr lang="ru-RU" dirty="0" err="1"/>
              <a:t>власну</a:t>
            </a:r>
            <a:r>
              <a:rPr lang="ru-RU" dirty="0"/>
              <a:t> трупу, написав </a:t>
            </a:r>
            <a:r>
              <a:rPr lang="ru-RU" dirty="0" err="1"/>
              <a:t>п’єси</a:t>
            </a:r>
            <a:r>
              <a:rPr lang="ru-RU" dirty="0"/>
              <a:t> «</a:t>
            </a:r>
            <a:r>
              <a:rPr lang="ru-RU" dirty="0" err="1"/>
              <a:t>Хазяїн</a:t>
            </a:r>
            <a:r>
              <a:rPr lang="ru-RU" dirty="0"/>
              <a:t>», «</a:t>
            </a:r>
            <a:r>
              <a:rPr lang="ru-RU" dirty="0" err="1"/>
              <a:t>Суєта</a:t>
            </a:r>
            <a:r>
              <a:rPr lang="ru-RU" dirty="0"/>
              <a:t>», «</a:t>
            </a:r>
            <a:r>
              <a:rPr lang="ru-RU" dirty="0" err="1"/>
              <a:t>Житейське</a:t>
            </a:r>
            <a:r>
              <a:rPr lang="ru-RU" dirty="0"/>
              <a:t> море».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Творчість </a:t>
            </a:r>
            <a:endParaRPr lang="ru-RU" dirty="0"/>
          </a:p>
        </p:txBody>
      </p:sp>
      <p:pic>
        <p:nvPicPr>
          <p:cNvPr id="4" name="Рисунок 3" descr="філь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071546"/>
            <a:ext cx="1571636" cy="2148566"/>
          </a:xfrm>
          <a:prstGeom prst="rect">
            <a:avLst/>
          </a:prstGeom>
        </p:spPr>
      </p:pic>
      <p:pic>
        <p:nvPicPr>
          <p:cNvPr id="5" name="Рисунок 4" descr="І. Карпенко-Карий, П. Саксаганський, О. Михайлевич та М. Садовський (зліва направо). Фото 1890 р. Єлисаветград.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643314"/>
            <a:ext cx="15001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1906 р. І. </a:t>
            </a:r>
            <a:r>
              <a:rPr lang="ru-RU" dirty="0" err="1" smtClean="0"/>
              <a:t>Карпенко-Карий</a:t>
            </a:r>
            <a:r>
              <a:rPr lang="ru-RU" dirty="0" smtClean="0"/>
              <a:t> </a:t>
            </a:r>
            <a:r>
              <a:rPr lang="ru-RU" dirty="0" err="1" smtClean="0"/>
              <a:t>захворів</a:t>
            </a:r>
            <a:r>
              <a:rPr lang="ru-RU" dirty="0" smtClean="0"/>
              <a:t>, </a:t>
            </a:r>
            <a:r>
              <a:rPr lang="ru-RU" dirty="0" err="1" smtClean="0"/>
              <a:t>залишивши</a:t>
            </a:r>
            <a:r>
              <a:rPr lang="ru-RU" dirty="0" smtClean="0"/>
              <a:t> сцену, </a:t>
            </a:r>
            <a:r>
              <a:rPr lang="ru-RU" dirty="0" err="1" smtClean="0"/>
              <a:t>виїхав</a:t>
            </a:r>
            <a:r>
              <a:rPr lang="ru-RU" dirty="0" smtClean="0"/>
              <a:t> на </a:t>
            </a:r>
            <a:r>
              <a:rPr lang="ru-RU" dirty="0" err="1" smtClean="0"/>
              <a:t>лікування</a:t>
            </a:r>
            <a:r>
              <a:rPr lang="ru-RU" dirty="0" smtClean="0"/>
              <a:t> до </a:t>
            </a:r>
            <a:r>
              <a:rPr lang="ru-RU" dirty="0" err="1" smtClean="0">
                <a:hlinkClick r:id="rId2" tooltip="Німеччина"/>
              </a:rPr>
              <a:t>Німеччини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 </a:t>
            </a:r>
            <a:r>
              <a:rPr lang="ru-RU" dirty="0" err="1"/>
              <a:t>серпня</a:t>
            </a:r>
            <a:r>
              <a:rPr lang="ru-RU" dirty="0"/>
              <a:t> П. </a:t>
            </a:r>
            <a:r>
              <a:rPr lang="ru-RU" dirty="0" err="1"/>
              <a:t>Саксаганський</a:t>
            </a:r>
            <a:r>
              <a:rPr lang="ru-RU" dirty="0"/>
              <a:t> </a:t>
            </a:r>
            <a:r>
              <a:rPr lang="ru-RU" dirty="0" err="1"/>
              <a:t>виряджав</a:t>
            </a:r>
            <a:r>
              <a:rPr lang="ru-RU" dirty="0"/>
              <a:t> хворого брата до </a:t>
            </a:r>
            <a:r>
              <a:rPr lang="ru-RU" dirty="0" err="1"/>
              <a:t>Берліна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обстеження</a:t>
            </a:r>
            <a:r>
              <a:rPr lang="ru-RU" dirty="0"/>
              <a:t> </a:t>
            </a:r>
            <a:r>
              <a:rPr lang="ru-RU" dirty="0" err="1"/>
              <a:t>професор</a:t>
            </a:r>
            <a:r>
              <a:rPr lang="ru-RU" dirty="0"/>
              <a:t> сказав, </a:t>
            </a:r>
            <a:r>
              <a:rPr lang="ru-RU" dirty="0" err="1"/>
              <a:t>що</a:t>
            </a:r>
            <a:r>
              <a:rPr lang="ru-RU" dirty="0"/>
              <a:t> хвороба (рак </a:t>
            </a:r>
            <a:r>
              <a:rPr lang="ru-RU" dirty="0" err="1"/>
              <a:t>селезінки</a:t>
            </a:r>
            <a:r>
              <a:rPr lang="ru-RU" dirty="0"/>
              <a:t>) </a:t>
            </a:r>
            <a:r>
              <a:rPr lang="ru-RU" dirty="0" err="1" smtClean="0"/>
              <a:t>невиліковна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smtClean="0"/>
              <a:t>15 </a:t>
            </a:r>
            <a:r>
              <a:rPr lang="ru-RU" dirty="0" err="1"/>
              <a:t>вересня</a:t>
            </a:r>
            <a:r>
              <a:rPr lang="ru-RU" dirty="0"/>
              <a:t> 1907 р. </a:t>
            </a:r>
            <a:r>
              <a:rPr lang="ru-RU" dirty="0" err="1"/>
              <a:t>він</a:t>
            </a:r>
            <a:r>
              <a:rPr lang="ru-RU" dirty="0"/>
              <a:t> помер у </a:t>
            </a:r>
            <a:r>
              <a:rPr lang="ru-RU" dirty="0" err="1">
                <a:hlinkClick r:id="rId3" tooltip="Берлін"/>
              </a:rPr>
              <a:t>Берліні</a:t>
            </a:r>
            <a:r>
              <a:rPr lang="ru-RU" dirty="0"/>
              <a:t>. </a:t>
            </a:r>
            <a:r>
              <a:rPr lang="ru-RU" dirty="0" err="1"/>
              <a:t>Тіло</a:t>
            </a:r>
            <a:r>
              <a:rPr lang="ru-RU" dirty="0"/>
              <a:t> </a:t>
            </a:r>
            <a:r>
              <a:rPr lang="ru-RU" dirty="0" err="1"/>
              <a:t>перевезене</a:t>
            </a:r>
            <a:r>
              <a:rPr lang="ru-RU" dirty="0"/>
              <a:t> в </a:t>
            </a:r>
            <a:r>
              <a:rPr lang="ru-RU" dirty="0" err="1">
                <a:hlinkClick r:id="rId4" tooltip="Україна"/>
              </a:rPr>
              <a:t>Україну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поховане</a:t>
            </a:r>
            <a:r>
              <a:rPr lang="ru-RU" dirty="0"/>
              <a:t> на </a:t>
            </a:r>
            <a:r>
              <a:rPr lang="ru-RU" dirty="0" err="1"/>
              <a:t>кладовищі</a:t>
            </a:r>
            <a:r>
              <a:rPr lang="ru-RU" dirty="0"/>
              <a:t> в с. </a:t>
            </a:r>
            <a:r>
              <a:rPr lang="ru-RU" dirty="0" err="1"/>
              <a:t>Карлюжини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хутора </a:t>
            </a:r>
            <a:r>
              <a:rPr lang="ru-RU" dirty="0" err="1">
                <a:hlinkClick r:id="rId5" tooltip="Миколаївка (Кіровоградський район)"/>
              </a:rPr>
              <a:t>Надія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Смерть драматурга</a:t>
            </a:r>
            <a:endParaRPr lang="ru-RU" dirty="0"/>
          </a:p>
        </p:txBody>
      </p:sp>
      <p:pic>
        <p:nvPicPr>
          <p:cNvPr id="4" name="Рисунок 3" descr="іван тобілевич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3000372"/>
            <a:ext cx="1820721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40768"/>
            <a:ext cx="4042792" cy="55172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/>
              <a:t>У жовтні 1882 року, коли дещо послабилась заборона розвитку української культури, М.Кропивницький </a:t>
            </a:r>
            <a:r>
              <a:rPr lang="uk-UA" dirty="0" err="1"/>
              <a:t>організуівав</a:t>
            </a:r>
            <a:r>
              <a:rPr lang="uk-UA" dirty="0"/>
              <a:t> першу професійну трупу, до якої ввійшли видатні актори: Микола Садовський, Марія Заньковецька, Марія </a:t>
            </a:r>
            <a:r>
              <a:rPr lang="uk-UA" dirty="0" err="1"/>
              <a:t>Садовська-Барілотті</a:t>
            </a:r>
            <a:r>
              <a:rPr lang="uk-UA" dirty="0"/>
              <a:t>, Ганна </a:t>
            </a:r>
            <a:r>
              <a:rPr lang="uk-UA" dirty="0" err="1"/>
              <a:t>Затиркевич-Карпинська</a:t>
            </a:r>
            <a:r>
              <a:rPr lang="uk-UA" dirty="0"/>
              <a:t>, Панас Саксаганський та Іван Карпенко-Карий…</a:t>
            </a:r>
          </a:p>
          <a:p>
            <a:pPr marL="0" indent="0">
              <a:buNone/>
            </a:pPr>
            <a:r>
              <a:rPr lang="uk-UA" dirty="0"/>
              <a:t>    Театр розпочав свою діяльність у </a:t>
            </a:r>
            <a:r>
              <a:rPr lang="uk-UA" dirty="0" err="1"/>
              <a:t>Єлисаветграді</a:t>
            </a:r>
            <a:endParaRPr lang="uk-UA" dirty="0"/>
          </a:p>
          <a:p>
            <a:pPr marL="0" indent="0">
              <a:buNone/>
            </a:pPr>
            <a:r>
              <a:rPr lang="uk-UA" dirty="0" smtClean="0"/>
              <a:t>Перша видатна українська трупа була заснована 1883 року М.Старицьким у Києві</a:t>
            </a:r>
          </a:p>
          <a:p>
            <a:pPr marL="0" indent="0">
              <a:buNone/>
            </a:pPr>
            <a:r>
              <a:rPr lang="uk-UA" b="1" i="1" dirty="0" smtClean="0"/>
              <a:t>Корифей – це найвизначніший діяч в якійсь галузі літератури, мистецтва.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Театр корифеїв </a:t>
            </a:r>
            <a:endParaRPr lang="ru-RU" dirty="0"/>
          </a:p>
        </p:txBody>
      </p:sp>
      <p:pic>
        <p:nvPicPr>
          <p:cNvPr id="6" name="Рисунок 5" descr="театр корифеї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5174" y="404664"/>
            <a:ext cx="2382598" cy="2129579"/>
          </a:xfrm>
          <a:prstGeom prst="rect">
            <a:avLst/>
          </a:prstGeom>
        </p:spPr>
      </p:pic>
      <p:pic>
        <p:nvPicPr>
          <p:cNvPr id="7" name="Рисунок 6" descr="афіш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12360" y="548680"/>
            <a:ext cx="1156881" cy="15716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748" y="2996952"/>
            <a:ext cx="4775082" cy="343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Перша трупа </a:t>
            </a:r>
            <a:r>
              <a:rPr lang="ru-RU" dirty="0" err="1"/>
              <a:t>Кропивницького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572396" cy="407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2274838"/>
            <a:ext cx="36724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Перша трупа М. </a:t>
            </a:r>
            <a:r>
              <a:rPr lang="ru-RU" dirty="0" err="1"/>
              <a:t>Кропивницького</a:t>
            </a:r>
            <a:r>
              <a:rPr lang="ru-RU" dirty="0"/>
              <a:t> 27 </a:t>
            </a:r>
            <a:r>
              <a:rPr lang="ru-RU" dirty="0" err="1"/>
              <a:t>жовтня</a:t>
            </a:r>
            <a:r>
              <a:rPr lang="ru-RU" dirty="0"/>
              <a:t> 1882 року </a:t>
            </a:r>
            <a:r>
              <a:rPr lang="ru-RU" dirty="0" err="1"/>
              <a:t>виставою</a:t>
            </a:r>
            <a:r>
              <a:rPr lang="ru-RU" dirty="0"/>
              <a:t> "Наталка Полтавка" </a:t>
            </a:r>
            <a:r>
              <a:rPr lang="ru-RU" dirty="0" err="1"/>
              <a:t>І.Котляревського</a:t>
            </a:r>
            <a:r>
              <a:rPr lang="ru-RU" dirty="0"/>
              <a:t> </a:t>
            </a:r>
            <a:r>
              <a:rPr lang="ru-RU" dirty="0" err="1"/>
              <a:t>започаткувала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реалістичний</a:t>
            </a:r>
            <a:r>
              <a:rPr lang="ru-RU" dirty="0"/>
              <a:t> </a:t>
            </a:r>
            <a:r>
              <a:rPr lang="ru-RU" dirty="0" err="1"/>
              <a:t>професійний</a:t>
            </a:r>
            <a:r>
              <a:rPr lang="ru-RU" dirty="0"/>
              <a:t> театр.</a:t>
            </a:r>
          </a:p>
          <a:p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злагоджений</a:t>
            </a:r>
            <a:r>
              <a:rPr lang="ru-RU" dirty="0"/>
              <a:t> і </a:t>
            </a:r>
            <a:r>
              <a:rPr lang="ru-RU" dirty="0" err="1"/>
              <a:t>міцний</a:t>
            </a:r>
            <a:r>
              <a:rPr lang="ru-RU" dirty="0"/>
              <a:t> </a:t>
            </a:r>
            <a:r>
              <a:rPr lang="ru-RU" dirty="0" err="1"/>
              <a:t>виконавським</a:t>
            </a:r>
            <a:r>
              <a:rPr lang="ru-RU" dirty="0"/>
              <a:t> складом </a:t>
            </a:r>
            <a:r>
              <a:rPr lang="ru-RU" dirty="0" err="1"/>
              <a:t>театральний</a:t>
            </a:r>
            <a:r>
              <a:rPr lang="ru-RU" dirty="0"/>
              <a:t> </a:t>
            </a:r>
            <a:r>
              <a:rPr lang="ru-RU" dirty="0" err="1"/>
              <a:t>колектив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8257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</TotalTime>
  <Words>863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Іван Карпенко-Карий (Іван Карпович Тобілевич) 1845-1907</vt:lpstr>
      <vt:lpstr>Іван Карпенко-Карий (Іван Карпович Тобілевич) 1845-1907</vt:lpstr>
      <vt:lpstr>Дитинство та юність</vt:lpstr>
      <vt:lpstr>Творчість </vt:lpstr>
      <vt:lpstr>Творчість </vt:lpstr>
      <vt:lpstr>Творчість </vt:lpstr>
      <vt:lpstr>Смерть драматурга</vt:lpstr>
      <vt:lpstr>Театр корифеїв </vt:lpstr>
      <vt:lpstr>Перша трупа Кропивницького</vt:lpstr>
      <vt:lpstr>Презентация PowerPoint</vt:lpstr>
      <vt:lpstr>Теорія літератури</vt:lpstr>
      <vt:lpstr>Презентация PowerPoint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Карпенко-Карий (Іван Карпович Тобілевич) 1845-1907</dc:title>
  <dc:creator>Sergej Admin</dc:creator>
  <cp:lastModifiedBy>Admin</cp:lastModifiedBy>
  <cp:revision>11</cp:revision>
  <dcterms:created xsi:type="dcterms:W3CDTF">2010-02-16T18:17:30Z</dcterms:created>
  <dcterms:modified xsi:type="dcterms:W3CDTF">2014-01-10T09:20:06Z</dcterms:modified>
</cp:coreProperties>
</file>